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everyone warmly. Say: 'Today is not about copying another culture. It is about learning with respect, noticing how story, land, family, and symbols carry memory—and then creating from our own roots.'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everyone time to settle with coffee/snacks. Review agreements. Invite participants to think broadly about ancestors: family, elders, community, place, traditions, or people whose values shaped them.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this brief—this is grounding, not a history lecture. Source basis: official Tohono O’odham Nation History &amp; Culture and Pascua Yaqui Tribe Culture pages. Emphasize that Indigenous communities are contemporary communities.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Pair-share or whole-group prompt for about 8 minutes. Participants can pass. Invite sensory details: smell, sound, color, texture, place.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Important facilitation point: avoid asking participants to reproduce tribal seals, ceremonial regalia, sacred figures, or designs they do not understand. The goal is personal symbolic language.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Participants can jot names, places, traditions, values, dates, colors, or objects. This becomes their art plan.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Demo quickly: background first, then symbols, then connecting line/path, then details. Keep demo under 10 minutes.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Use this as your quick demo slide. Encourage participants to change course as they work.</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Play music. Circulate gently. Avoid interpreting anyone’s symbols for them. Ask open questions: 'Tell me about that color,' 'What are you noticing?' or 'What does your canvas need now?'</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8–10 minutes. Participants may write on paper, the back of the canvas, or incorporate a short phrase into the art.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prompts, not required titles. Give participants 2–3 minutes.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 minutes. Remind participants: observation is different from interpretation. Say 'I notice...' or 'I appreciate...' rather than telling someone what their art means.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Allow 10–15 minutes depending on group size. No one has to share.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with gratitude. Invite a group photo with finished pieces. Mention the next Creative Storyteller Saturday if desired.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Web sources consulted Oct. 2, 2026: official Tohono O’odham Nation website; official Pascua Yaqui Tribe website; Arizona State Museum.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85358"/>
        </a:solidFill>
        <a:effectLst/>
      </p:bgPr>
    </p:bg>
    <p:spTree>
      <p:nvGrpSpPr>
        <p:cNvPr id="1" name=""/>
        <p:cNvGrpSpPr/>
        <p:nvPr/>
      </p:nvGrpSpPr>
      <p:grpSpPr/>
      <p:sp>
        <p:nvSpPr>
          <p:cNvPr id="2" name="Oval 1"/>
          <p:cNvSpPr/>
          <p:nvPr/>
        </p:nvSpPr>
        <p:spPr>
          <a:xfrm>
            <a:off x="9052560" y="731520"/>
            <a:ext cx="2011680" cy="2011680"/>
          </a:xfrm>
          <a:prstGeom prst="ellipse">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074920"/>
            <a:ext cx="12191695" cy="640080"/>
          </a:xfrm>
          <a:prstGeom prst="rect">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5532120"/>
            <a:ext cx="12191695" cy="640080"/>
          </a:xfrm>
          <a:prstGeom prst="rect">
            <a:avLst/>
          </a:prstGeom>
          <a:solidFill>
            <a:srgbClr val="583D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5989320"/>
            <a:ext cx="12191695" cy="868680"/>
          </a:xfrm>
          <a:prstGeom prst="rect">
            <a:avLst/>
          </a:prstGeom>
          <a:solidFill>
            <a:srgbClr val="267C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960120"/>
            <a:ext cx="7772400" cy="1645920"/>
          </a:xfrm>
          <a:prstGeom prst="rect">
            <a:avLst/>
          </a:prstGeom>
          <a:noFill/>
        </p:spPr>
        <p:txBody>
          <a:bodyPr wrap="square">
            <a:spAutoFit/>
          </a:bodyPr>
          <a:lstStyle/>
          <a:p>
            <a:pPr algn="l">
              <a:defRPr sz="3600" b="1">
                <a:solidFill>
                  <a:srgbClr val="FFFFFF"/>
                </a:solidFill>
                <a:latin typeface="Georgia"/>
              </a:defRPr>
            </a:pPr>
            <a:r>
              <a:t>ROOTS OF OUR</a:t>
            </a:r>
            <a:br/>
            <a:r>
              <a:t>ANCESTORS</a:t>
            </a:r>
          </a:p>
        </p:txBody>
      </p:sp>
      <p:sp>
        <p:nvSpPr>
          <p:cNvPr id="7" name="TextBox 6"/>
          <p:cNvSpPr txBox="1"/>
          <p:nvPr/>
        </p:nvSpPr>
        <p:spPr>
          <a:xfrm>
            <a:off x="777240" y="2743200"/>
            <a:ext cx="7406640" cy="1143000"/>
          </a:xfrm>
          <a:prstGeom prst="rect">
            <a:avLst/>
          </a:prstGeom>
          <a:noFill/>
        </p:spPr>
        <p:txBody>
          <a:bodyPr wrap="square">
            <a:spAutoFit/>
          </a:bodyPr>
          <a:lstStyle/>
          <a:p>
            <a:pPr algn="l">
              <a:defRPr sz="1900" b="0">
                <a:solidFill>
                  <a:srgbClr val="FFFFFF"/>
                </a:solidFill>
                <a:latin typeface="Aptos"/>
              </a:defRPr>
            </a:pPr>
            <a:r>
              <a:t>Exploring Indigenous cultures and traditions through storytelling and symbolic art that honors our shared history.</a:t>
            </a:r>
          </a:p>
        </p:txBody>
      </p:sp>
      <p:sp>
        <p:nvSpPr>
          <p:cNvPr id="8" name="TextBox 7"/>
          <p:cNvSpPr txBox="1"/>
          <p:nvPr/>
        </p:nvSpPr>
        <p:spPr>
          <a:xfrm>
            <a:off x="777240" y="4206240"/>
            <a:ext cx="8046720" cy="411480"/>
          </a:xfrm>
          <a:prstGeom prst="rect">
            <a:avLst/>
          </a:prstGeom>
          <a:noFill/>
        </p:spPr>
        <p:txBody>
          <a:bodyPr wrap="square">
            <a:spAutoFit/>
          </a:bodyPr>
          <a:lstStyle/>
          <a:p>
            <a:pPr algn="l">
              <a:defRPr sz="1500" b="1">
                <a:solidFill>
                  <a:srgbClr val="FFFFFF"/>
                </a:solidFill>
                <a:latin typeface="Aptos"/>
              </a:defRPr>
            </a:pPr>
            <a:r>
              <a:t>Creative Storyteller Saturday • October 3, 2026 • 10 AM–12 PM</a:t>
            </a:r>
          </a:p>
        </p:txBody>
      </p:sp>
      <p:sp>
        <p:nvSpPr>
          <p:cNvPr id="9" name="TextBox 8"/>
          <p:cNvSpPr txBox="1"/>
          <p:nvPr/>
        </p:nvSpPr>
        <p:spPr>
          <a:xfrm>
            <a:off x="777240" y="4681728"/>
            <a:ext cx="7315200" cy="320040"/>
          </a:xfrm>
          <a:prstGeom prst="rect">
            <a:avLst/>
          </a:prstGeom>
          <a:noFill/>
        </p:spPr>
        <p:txBody>
          <a:bodyPr wrap="square">
            <a:spAutoFit/>
          </a:bodyPr>
          <a:lstStyle/>
          <a:p>
            <a:pPr algn="l">
              <a:defRPr sz="1400" b="0">
                <a:solidFill>
                  <a:srgbClr val="F8F2E5"/>
                </a:solidFill>
                <a:latin typeface="Aptos"/>
              </a:defRPr>
            </a:pPr>
            <a:r>
              <a:t>Tía Cat • Creative Storyteller Studio Café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2E5"/>
        </a:solidFill>
        <a:effectLst/>
      </p:bgPr>
    </p:bg>
    <p:spTree>
      <p:nvGrpSpPr>
        <p:cNvPr id="1" name=""/>
        <p:cNvGrpSpPr/>
        <p:nvPr/>
      </p:nvGrpSpPr>
      <p:grpSpPr/>
      <p:sp>
        <p:nvSpPr>
          <p:cNvPr id="2" name="Rectangle 1"/>
          <p:cNvSpPr/>
          <p:nvPr/>
        </p:nvSpPr>
        <p:spPr>
          <a:xfrm>
            <a:off x="0" y="0"/>
            <a:ext cx="12191695" cy="164592"/>
          </a:xfrm>
          <a:prstGeom prst="rect">
            <a:avLst/>
          </a:prstGeom>
          <a:solidFill>
            <a:srgbClr val="267C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927080" cy="914400"/>
          </a:xfrm>
          <a:prstGeom prst="rect">
            <a:avLst/>
          </a:prstGeom>
          <a:noFill/>
        </p:spPr>
        <p:txBody>
          <a:bodyPr wrap="none">
            <a:spAutoFit/>
          </a:bodyPr>
          <a:lstStyle/>
          <a:p>
            <a:pPr>
              <a:defRPr b="1" sz="3000">
                <a:solidFill>
                  <a:srgbClr val="185358"/>
                </a:solidFill>
                <a:latin typeface="Georgia"/>
              </a:defRPr>
            </a:pPr>
            <a:r>
              <a:t>Welcome to the Story Circle</a:t>
            </a:r>
          </a:p>
          <a:p>
            <a:pPr>
              <a:spcBef>
                <a:spcPts val="500"/>
              </a:spcBef>
              <a:defRPr sz="1600">
                <a:solidFill>
                  <a:srgbClr val="583D30"/>
                </a:solidFill>
                <a:latin typeface="Aptos"/>
              </a:defRPr>
            </a:pPr>
            <a:r>
              <a:t>Every story matters. Every voice belongs.</a:t>
            </a:r>
          </a:p>
        </p:txBody>
      </p:sp>
      <p:sp>
        <p:nvSpPr>
          <p:cNvPr id="4" name="Oval 3"/>
          <p:cNvSpPr/>
          <p:nvPr/>
        </p:nvSpPr>
        <p:spPr>
          <a:xfrm>
            <a:off x="9784080" y="502920"/>
            <a:ext cx="164592" cy="164592"/>
          </a:xfrm>
          <a:prstGeom prst="ellipse">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0287000" y="502920"/>
            <a:ext cx="164592" cy="164592"/>
          </a:xfrm>
          <a:prstGeom prst="ellipse">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0789920" y="502920"/>
            <a:ext cx="164592" cy="164592"/>
          </a:xfrm>
          <a:prstGeom prst="ellipse">
            <a:avLst/>
          </a:prstGeom>
          <a:solidFill>
            <a:srgbClr val="267C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58368" y="6199632"/>
            <a:ext cx="228600" cy="41148"/>
          </a:xfrm>
          <a:prstGeom prst="rect">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960120" y="6199632"/>
            <a:ext cx="228600" cy="41148"/>
          </a:xfrm>
          <a:prstGeom prst="rect">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261872" y="6199632"/>
            <a:ext cx="228600" cy="41148"/>
          </a:xfrm>
          <a:prstGeom prst="rect">
            <a:avLst/>
          </a:prstGeom>
          <a:solidFill>
            <a:srgbClr val="6B7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731520" y="1600200"/>
            <a:ext cx="3383280" cy="3429000"/>
          </a:xfrm>
          <a:prstGeom prst="roundRect">
            <a:avLst/>
          </a:prstGeom>
          <a:solidFill>
            <a:srgbClr val="FFFFFF"/>
          </a:solidFill>
          <a:ln w="20320">
            <a:solidFill>
              <a:srgbClr val="B45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32688" y="1764792"/>
            <a:ext cx="2980944" cy="384048"/>
          </a:xfrm>
          <a:prstGeom prst="rect">
            <a:avLst/>
          </a:prstGeom>
          <a:noFill/>
        </p:spPr>
        <p:txBody>
          <a:bodyPr wrap="square">
            <a:spAutoFit/>
          </a:bodyPr>
          <a:lstStyle/>
          <a:p>
            <a:pPr algn="l">
              <a:defRPr sz="1800" b="1">
                <a:solidFill>
                  <a:srgbClr val="B45B3D"/>
                </a:solidFill>
                <a:latin typeface="Aptos"/>
              </a:defRPr>
            </a:pPr>
            <a:r>
              <a:t>TODAY WE WILL</a:t>
            </a:r>
          </a:p>
        </p:txBody>
      </p:sp>
      <p:sp>
        <p:nvSpPr>
          <p:cNvPr id="12" name="TextBox 11"/>
          <p:cNvSpPr txBox="1"/>
          <p:nvPr/>
        </p:nvSpPr>
        <p:spPr>
          <a:xfrm>
            <a:off x="932688" y="2240280"/>
            <a:ext cx="2980944" cy="2624328"/>
          </a:xfrm>
          <a:prstGeom prst="rect">
            <a:avLst/>
          </a:prstGeom>
          <a:noFill/>
        </p:spPr>
        <p:txBody>
          <a:bodyPr wrap="square">
            <a:spAutoFit/>
          </a:bodyPr>
          <a:lstStyle/>
          <a:p>
            <a:pPr algn="l">
              <a:defRPr sz="1500" b="0">
                <a:solidFill>
                  <a:srgbClr val="583D30"/>
                </a:solidFill>
                <a:latin typeface="Aptos"/>
              </a:defRPr>
            </a:pPr>
            <a:r>
              <a:t>Learn a little • Remember a little • Create a lot • Share only if we choose</a:t>
            </a:r>
          </a:p>
        </p:txBody>
      </p:sp>
      <p:sp>
        <p:nvSpPr>
          <p:cNvPr id="13" name="Rounded Rectangle 12"/>
          <p:cNvSpPr/>
          <p:nvPr/>
        </p:nvSpPr>
        <p:spPr>
          <a:xfrm>
            <a:off x="4389120" y="1600200"/>
            <a:ext cx="3383280" cy="3429000"/>
          </a:xfrm>
          <a:prstGeom prst="roundRect">
            <a:avLst/>
          </a:prstGeom>
          <a:solidFill>
            <a:srgbClr val="FFFFFF"/>
          </a:solidFill>
          <a:ln w="20320">
            <a:solidFill>
              <a:srgbClr val="267C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90288" y="1764792"/>
            <a:ext cx="2980944" cy="384048"/>
          </a:xfrm>
          <a:prstGeom prst="rect">
            <a:avLst/>
          </a:prstGeom>
          <a:noFill/>
        </p:spPr>
        <p:txBody>
          <a:bodyPr wrap="square">
            <a:spAutoFit/>
          </a:bodyPr>
          <a:lstStyle/>
          <a:p>
            <a:pPr algn="l">
              <a:defRPr sz="1800" b="1">
                <a:solidFill>
                  <a:srgbClr val="267C80"/>
                </a:solidFill>
                <a:latin typeface="Aptos"/>
              </a:defRPr>
            </a:pPr>
            <a:r>
              <a:t>OUR AGREEMENTS</a:t>
            </a:r>
          </a:p>
        </p:txBody>
      </p:sp>
      <p:sp>
        <p:nvSpPr>
          <p:cNvPr id="15" name="TextBox 14"/>
          <p:cNvSpPr txBox="1"/>
          <p:nvPr/>
        </p:nvSpPr>
        <p:spPr>
          <a:xfrm>
            <a:off x="4590288" y="2240280"/>
            <a:ext cx="2980944" cy="2624328"/>
          </a:xfrm>
          <a:prstGeom prst="rect">
            <a:avLst/>
          </a:prstGeom>
          <a:noFill/>
        </p:spPr>
        <p:txBody>
          <a:bodyPr wrap="square">
            <a:spAutoFit/>
          </a:bodyPr>
          <a:lstStyle/>
          <a:p>
            <a:pPr algn="l">
              <a:defRPr sz="1500" b="0">
                <a:solidFill>
                  <a:srgbClr val="583D30"/>
                </a:solidFill>
                <a:latin typeface="Aptos"/>
              </a:defRPr>
            </a:pPr>
            <a:r>
              <a:t>No perfect painting.</a:t>
            </a:r>
            <a:br/>
            <a:r>
              <a:t>Notice, don’t judge.</a:t>
            </a:r>
            <a:br/>
            <a:r>
              <a:t>Share by choice.</a:t>
            </a:r>
            <a:br/>
            <a:r>
              <a:t>You are the keeper of your story.</a:t>
            </a:r>
          </a:p>
        </p:txBody>
      </p:sp>
      <p:sp>
        <p:nvSpPr>
          <p:cNvPr id="16" name="Rounded Rectangle 15"/>
          <p:cNvSpPr/>
          <p:nvPr/>
        </p:nvSpPr>
        <p:spPr>
          <a:xfrm>
            <a:off x="8046720" y="1600200"/>
            <a:ext cx="3383280" cy="3429000"/>
          </a:xfrm>
          <a:prstGeom prst="roundRect">
            <a:avLst/>
          </a:prstGeom>
          <a:solidFill>
            <a:srgbClr val="FFFFFF"/>
          </a:solidFill>
          <a:ln w="20320">
            <a:solidFill>
              <a:srgbClr val="C5994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47888" y="1764792"/>
            <a:ext cx="2980944" cy="384048"/>
          </a:xfrm>
          <a:prstGeom prst="rect">
            <a:avLst/>
          </a:prstGeom>
          <a:noFill/>
        </p:spPr>
        <p:txBody>
          <a:bodyPr wrap="square">
            <a:spAutoFit/>
          </a:bodyPr>
          <a:lstStyle/>
          <a:p>
            <a:pPr algn="l">
              <a:defRPr sz="1800" b="1">
                <a:solidFill>
                  <a:srgbClr val="C59943"/>
                </a:solidFill>
                <a:latin typeface="Aptos"/>
              </a:defRPr>
            </a:pPr>
            <a:r>
              <a:t>OUR QUESTION</a:t>
            </a:r>
          </a:p>
        </p:txBody>
      </p:sp>
      <p:sp>
        <p:nvSpPr>
          <p:cNvPr id="18" name="TextBox 17"/>
          <p:cNvSpPr txBox="1"/>
          <p:nvPr/>
        </p:nvSpPr>
        <p:spPr>
          <a:xfrm>
            <a:off x="8247888" y="2240280"/>
            <a:ext cx="2980944" cy="2624328"/>
          </a:xfrm>
          <a:prstGeom prst="rect">
            <a:avLst/>
          </a:prstGeom>
          <a:noFill/>
        </p:spPr>
        <p:txBody>
          <a:bodyPr wrap="square">
            <a:spAutoFit/>
          </a:bodyPr>
          <a:lstStyle/>
          <a:p>
            <a:pPr algn="l">
              <a:defRPr sz="1500" b="0">
                <a:solidFill>
                  <a:srgbClr val="583D30"/>
                </a:solidFill>
                <a:latin typeface="Aptos"/>
              </a:defRPr>
            </a:pPr>
            <a:r>
              <a:t>What do I carry from the people, places, values, and traditions that came before me?</a:t>
            </a:r>
          </a:p>
        </p:txBody>
      </p:sp>
      <p:sp>
        <p:nvSpPr>
          <p:cNvPr id="19" name="TextBox 18"/>
          <p:cNvSpPr txBox="1"/>
          <p:nvPr/>
        </p:nvSpPr>
        <p:spPr>
          <a:xfrm>
            <a:off x="502920" y="6473952"/>
            <a:ext cx="11155680" cy="228600"/>
          </a:xfrm>
          <a:prstGeom prst="rect">
            <a:avLst/>
          </a:prstGeom>
          <a:noFill/>
        </p:spPr>
        <p:txBody>
          <a:bodyPr wrap="none">
            <a:spAutoFit/>
          </a:bodyPr>
          <a:lstStyle/>
          <a:p>
            <a:pPr algn="ctr">
              <a:defRPr sz="1000">
                <a:solidFill>
                  <a:srgbClr val="583D30"/>
                </a:solidFill>
                <a:latin typeface="Aptos"/>
              </a:defRPr>
            </a:pPr>
            <a:r>
              <a:t>Creative Storyteller Studio Café • Create. Connect. Be Inspired.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2E5"/>
        </a:solidFill>
        <a:effectLst/>
      </p:bgPr>
    </p:bg>
    <p:spTree>
      <p:nvGrpSpPr>
        <p:cNvPr id="1" name=""/>
        <p:cNvGrpSpPr/>
        <p:nvPr/>
      </p:nvGrpSpPr>
      <p:grpSpPr/>
      <p:sp>
        <p:nvSpPr>
          <p:cNvPr id="2" name="Rectangle 1"/>
          <p:cNvSpPr/>
          <p:nvPr/>
        </p:nvSpPr>
        <p:spPr>
          <a:xfrm>
            <a:off x="0" y="0"/>
            <a:ext cx="12191695" cy="164592"/>
          </a:xfrm>
          <a:prstGeom prst="rect">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927080" cy="914400"/>
          </a:xfrm>
          <a:prstGeom prst="rect">
            <a:avLst/>
          </a:prstGeom>
          <a:noFill/>
        </p:spPr>
        <p:txBody>
          <a:bodyPr wrap="none">
            <a:spAutoFit/>
          </a:bodyPr>
          <a:lstStyle/>
          <a:p>
            <a:pPr>
              <a:defRPr b="1" sz="3000">
                <a:solidFill>
                  <a:srgbClr val="185358"/>
                </a:solidFill>
                <a:latin typeface="Georgia"/>
              </a:defRPr>
            </a:pPr>
            <a:r>
              <a:t>We Are on Living Indigenous Homelands</a:t>
            </a:r>
          </a:p>
          <a:p>
            <a:pPr>
              <a:spcBef>
                <a:spcPts val="500"/>
              </a:spcBef>
              <a:defRPr sz="1600">
                <a:solidFill>
                  <a:srgbClr val="583D30"/>
                </a:solidFill>
                <a:latin typeface="Aptos"/>
              </a:defRPr>
            </a:pPr>
            <a:r>
              <a:t>Southern Arizona’s Indigenous cultures are present, living, and evolving.</a:t>
            </a:r>
          </a:p>
        </p:txBody>
      </p:sp>
      <p:sp>
        <p:nvSpPr>
          <p:cNvPr id="4" name="Oval 3"/>
          <p:cNvSpPr/>
          <p:nvPr/>
        </p:nvSpPr>
        <p:spPr>
          <a:xfrm>
            <a:off x="9784080" y="502920"/>
            <a:ext cx="164592" cy="164592"/>
          </a:xfrm>
          <a:prstGeom prst="ellipse">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0287000" y="502920"/>
            <a:ext cx="164592" cy="164592"/>
          </a:xfrm>
          <a:prstGeom prst="ellipse">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0789920" y="502920"/>
            <a:ext cx="164592" cy="164592"/>
          </a:xfrm>
          <a:prstGeom prst="ellipse">
            <a:avLst/>
          </a:prstGeom>
          <a:solidFill>
            <a:srgbClr val="267C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58368" y="6199632"/>
            <a:ext cx="228600" cy="41148"/>
          </a:xfrm>
          <a:prstGeom prst="rect">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960120" y="6199632"/>
            <a:ext cx="228600" cy="41148"/>
          </a:xfrm>
          <a:prstGeom prst="rect">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261872" y="6199632"/>
            <a:ext cx="228600" cy="41148"/>
          </a:xfrm>
          <a:prstGeom prst="rect">
            <a:avLst/>
          </a:prstGeom>
          <a:solidFill>
            <a:srgbClr val="6B7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7240" y="1645920"/>
            <a:ext cx="3383280" cy="411480"/>
          </a:xfrm>
          <a:prstGeom prst="rect">
            <a:avLst/>
          </a:prstGeom>
          <a:noFill/>
        </p:spPr>
        <p:txBody>
          <a:bodyPr wrap="square">
            <a:spAutoFit/>
          </a:bodyPr>
          <a:lstStyle/>
          <a:p>
            <a:pPr algn="l">
              <a:defRPr sz="2200" b="1">
                <a:solidFill>
                  <a:srgbClr val="185358"/>
                </a:solidFill>
                <a:latin typeface="Aptos"/>
              </a:defRPr>
            </a:pPr>
            <a:r>
              <a:t>TOHONO O’ODHAM</a:t>
            </a:r>
          </a:p>
        </p:txBody>
      </p:sp>
      <p:sp>
        <p:nvSpPr>
          <p:cNvPr id="11" name="TextBox 10"/>
          <p:cNvSpPr txBox="1"/>
          <p:nvPr/>
        </p:nvSpPr>
        <p:spPr>
          <a:xfrm>
            <a:off x="777240" y="2148840"/>
            <a:ext cx="4937760" cy="1463040"/>
          </a:xfrm>
          <a:prstGeom prst="rect">
            <a:avLst/>
          </a:prstGeom>
          <a:noFill/>
        </p:spPr>
        <p:txBody>
          <a:bodyPr wrap="square">
            <a:spAutoFit/>
          </a:bodyPr>
          <a:lstStyle/>
          <a:p>
            <a:pPr algn="l">
              <a:defRPr sz="1700" b="0">
                <a:solidFill>
                  <a:srgbClr val="583D30"/>
                </a:solidFill>
                <a:latin typeface="Aptos"/>
              </a:defRPr>
            </a:pPr>
            <a:r>
              <a:t>The Nation describes its origins as linked to the Sonoran Desert and a way of life shaped by land, water, seasons, food, family, and community.</a:t>
            </a:r>
          </a:p>
        </p:txBody>
      </p:sp>
      <p:sp>
        <p:nvSpPr>
          <p:cNvPr id="12" name="TextBox 11"/>
          <p:cNvSpPr txBox="1"/>
          <p:nvPr/>
        </p:nvSpPr>
        <p:spPr>
          <a:xfrm>
            <a:off x="6217920" y="1645920"/>
            <a:ext cx="3840480" cy="411480"/>
          </a:xfrm>
          <a:prstGeom prst="rect">
            <a:avLst/>
          </a:prstGeom>
          <a:noFill/>
        </p:spPr>
        <p:txBody>
          <a:bodyPr wrap="square">
            <a:spAutoFit/>
          </a:bodyPr>
          <a:lstStyle/>
          <a:p>
            <a:pPr algn="l">
              <a:defRPr sz="2200" b="1">
                <a:solidFill>
                  <a:srgbClr val="B45B3D"/>
                </a:solidFill>
                <a:latin typeface="Aptos"/>
              </a:defRPr>
            </a:pPr>
            <a:r>
              <a:t>PASCUA YAQUI / HI AKI</a:t>
            </a:r>
          </a:p>
        </p:txBody>
      </p:sp>
      <p:sp>
        <p:nvSpPr>
          <p:cNvPr id="13" name="TextBox 12"/>
          <p:cNvSpPr txBox="1"/>
          <p:nvPr/>
        </p:nvSpPr>
        <p:spPr>
          <a:xfrm>
            <a:off x="6217920" y="2148840"/>
            <a:ext cx="4800600" cy="1463040"/>
          </a:xfrm>
          <a:prstGeom prst="rect">
            <a:avLst/>
          </a:prstGeom>
          <a:noFill/>
        </p:spPr>
        <p:txBody>
          <a:bodyPr wrap="square">
            <a:spAutoFit/>
          </a:bodyPr>
          <a:lstStyle/>
          <a:p>
            <a:pPr algn="l">
              <a:defRPr sz="1700" b="0">
                <a:solidFill>
                  <a:srgbClr val="583D30"/>
                </a:solidFill>
                <a:latin typeface="Aptos"/>
              </a:defRPr>
            </a:pPr>
            <a:r>
              <a:t>The Tribe describes a living cultural identity carried through community, spirituality, ceremonies, music, dance, stories, and relationships with nature.</a:t>
            </a:r>
          </a:p>
        </p:txBody>
      </p:sp>
      <p:sp>
        <p:nvSpPr>
          <p:cNvPr id="14" name="TextBox 13"/>
          <p:cNvSpPr txBox="1"/>
          <p:nvPr/>
        </p:nvSpPr>
        <p:spPr>
          <a:xfrm>
            <a:off x="1005840" y="4343400"/>
            <a:ext cx="10149840" cy="777240"/>
          </a:xfrm>
          <a:prstGeom prst="rect">
            <a:avLst/>
          </a:prstGeom>
          <a:noFill/>
        </p:spPr>
        <p:txBody>
          <a:bodyPr wrap="square">
            <a:spAutoFit/>
          </a:bodyPr>
          <a:lstStyle/>
          <a:p>
            <a:pPr algn="ctr">
              <a:defRPr sz="2100" b="1">
                <a:solidFill>
                  <a:srgbClr val="185358"/>
                </a:solidFill>
                <a:latin typeface="Georgia"/>
              </a:defRPr>
            </a:pPr>
            <a:r>
              <a:t>Today we learn with respect—not by treating Indigenous people as something from the past.</a:t>
            </a:r>
          </a:p>
        </p:txBody>
      </p:sp>
      <p:sp>
        <p:nvSpPr>
          <p:cNvPr id="15" name="TextBox 14"/>
          <p:cNvSpPr txBox="1"/>
          <p:nvPr/>
        </p:nvSpPr>
        <p:spPr>
          <a:xfrm>
            <a:off x="502920" y="6473952"/>
            <a:ext cx="11155680" cy="228600"/>
          </a:xfrm>
          <a:prstGeom prst="rect">
            <a:avLst/>
          </a:prstGeom>
          <a:noFill/>
        </p:spPr>
        <p:txBody>
          <a:bodyPr wrap="none">
            <a:spAutoFit/>
          </a:bodyPr>
          <a:lstStyle/>
          <a:p>
            <a:pPr algn="ctr">
              <a:defRPr sz="1000">
                <a:solidFill>
                  <a:srgbClr val="583D30"/>
                </a:solidFill>
                <a:latin typeface="Aptos"/>
              </a:defRPr>
            </a:pPr>
            <a:r>
              <a:t>Creative Storyteller Studio Café • Create. Connect. Be Inspired.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2E5"/>
        </a:solidFill>
        <a:effectLst/>
      </p:bgPr>
    </p:bg>
    <p:spTree>
      <p:nvGrpSpPr>
        <p:cNvPr id="1" name=""/>
        <p:cNvGrpSpPr/>
        <p:nvPr/>
      </p:nvGrpSpPr>
      <p:grpSpPr/>
      <p:sp>
        <p:nvSpPr>
          <p:cNvPr id="2" name="Rectangle 1"/>
          <p:cNvSpPr/>
          <p:nvPr/>
        </p:nvSpPr>
        <p:spPr>
          <a:xfrm>
            <a:off x="0" y="0"/>
            <a:ext cx="12191695" cy="164592"/>
          </a:xfrm>
          <a:prstGeom prst="rect">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927080" cy="914400"/>
          </a:xfrm>
          <a:prstGeom prst="rect">
            <a:avLst/>
          </a:prstGeom>
          <a:noFill/>
        </p:spPr>
        <p:txBody>
          <a:bodyPr wrap="none">
            <a:spAutoFit/>
          </a:bodyPr>
          <a:lstStyle/>
          <a:p>
            <a:pPr>
              <a:defRPr b="1" sz="3000">
                <a:solidFill>
                  <a:srgbClr val="185358"/>
                </a:solidFill>
                <a:latin typeface="Georgia"/>
              </a:defRPr>
            </a:pPr>
            <a:r>
              <a:t>Story Is One Way Memory Travels</a:t>
            </a:r>
          </a:p>
          <a:p>
            <a:pPr>
              <a:spcBef>
                <a:spcPts val="500"/>
              </a:spcBef>
              <a:defRPr sz="1600">
                <a:solidFill>
                  <a:srgbClr val="583D30"/>
                </a:solidFill>
                <a:latin typeface="Aptos"/>
              </a:defRPr>
            </a:pPr>
            <a:r>
              <a:t>Before we make art, we listen for what has been carried forward.</a:t>
            </a:r>
          </a:p>
        </p:txBody>
      </p:sp>
      <p:sp>
        <p:nvSpPr>
          <p:cNvPr id="4" name="Oval 3"/>
          <p:cNvSpPr/>
          <p:nvPr/>
        </p:nvSpPr>
        <p:spPr>
          <a:xfrm>
            <a:off x="9784080" y="502920"/>
            <a:ext cx="164592" cy="164592"/>
          </a:xfrm>
          <a:prstGeom prst="ellipse">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0287000" y="502920"/>
            <a:ext cx="164592" cy="164592"/>
          </a:xfrm>
          <a:prstGeom prst="ellipse">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0789920" y="502920"/>
            <a:ext cx="164592" cy="164592"/>
          </a:xfrm>
          <a:prstGeom prst="ellipse">
            <a:avLst/>
          </a:prstGeom>
          <a:solidFill>
            <a:srgbClr val="267C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58368" y="6199632"/>
            <a:ext cx="228600" cy="41148"/>
          </a:xfrm>
          <a:prstGeom prst="rect">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960120" y="6199632"/>
            <a:ext cx="228600" cy="41148"/>
          </a:xfrm>
          <a:prstGeom prst="rect">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261872" y="6199632"/>
            <a:ext cx="228600" cy="41148"/>
          </a:xfrm>
          <a:prstGeom prst="rect">
            <a:avLst/>
          </a:prstGeom>
          <a:solidFill>
            <a:srgbClr val="6B7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51560" y="1508760"/>
            <a:ext cx="10058400" cy="914400"/>
          </a:xfrm>
          <a:prstGeom prst="rect">
            <a:avLst/>
          </a:prstGeom>
          <a:noFill/>
        </p:spPr>
        <p:txBody>
          <a:bodyPr wrap="square">
            <a:spAutoFit/>
          </a:bodyPr>
          <a:lstStyle/>
          <a:p>
            <a:pPr algn="ctr">
              <a:defRPr sz="2700" b="1">
                <a:solidFill>
                  <a:srgbClr val="B45B3D"/>
                </a:solidFill>
                <a:latin typeface="Georgia"/>
              </a:defRPr>
            </a:pPr>
            <a:r>
              <a:t>“What did the people before me teach without ever writing it down?”</a:t>
            </a:r>
          </a:p>
        </p:txBody>
      </p:sp>
      <p:sp>
        <p:nvSpPr>
          <p:cNvPr id="11" name="TextBox 10"/>
          <p:cNvSpPr txBox="1"/>
          <p:nvPr/>
        </p:nvSpPr>
        <p:spPr>
          <a:xfrm>
            <a:off x="1828800" y="2743200"/>
            <a:ext cx="8686800" cy="2560320"/>
          </a:xfrm>
          <a:prstGeom prst="rect">
            <a:avLst/>
          </a:prstGeom>
          <a:noFill/>
        </p:spPr>
        <p:txBody>
          <a:bodyPr wrap="square">
            <a:spAutoFit/>
          </a:bodyPr>
          <a:lstStyle/>
          <a:p>
            <a:pPr>
              <a:spcAft>
                <a:spcPts val="800"/>
              </a:spcAft>
              <a:defRPr sz="1900">
                <a:solidFill>
                  <a:srgbClr val="583D30"/>
                </a:solidFill>
                <a:latin typeface="Aptos"/>
              </a:defRPr>
            </a:pPr>
            <a:r>
              <a:t>• A saying you still remember</a:t>
            </a:r>
          </a:p>
          <a:p>
            <a:pPr>
              <a:spcAft>
                <a:spcPts val="800"/>
              </a:spcAft>
              <a:defRPr sz="1900">
                <a:solidFill>
                  <a:srgbClr val="583D30"/>
                </a:solidFill>
                <a:latin typeface="Aptos"/>
              </a:defRPr>
            </a:pPr>
            <a:r>
              <a:t>• A food, song, prayer, celebration, or family ritual</a:t>
            </a:r>
          </a:p>
          <a:p>
            <a:pPr>
              <a:spcAft>
                <a:spcPts val="800"/>
              </a:spcAft>
              <a:defRPr sz="1900">
                <a:solidFill>
                  <a:srgbClr val="583D30"/>
                </a:solidFill>
                <a:latin typeface="Aptos"/>
              </a:defRPr>
            </a:pPr>
            <a:r>
              <a:t>• A place that feels connected to your roots</a:t>
            </a:r>
          </a:p>
          <a:p>
            <a:pPr>
              <a:spcAft>
                <a:spcPts val="800"/>
              </a:spcAft>
              <a:defRPr sz="1900">
                <a:solidFill>
                  <a:srgbClr val="583D30"/>
                </a:solidFill>
                <a:latin typeface="Aptos"/>
              </a:defRPr>
            </a:pPr>
            <a:r>
              <a:t>• A lesson about strength, faith, work, love, humor, or survival</a:t>
            </a:r>
          </a:p>
          <a:p>
            <a:pPr>
              <a:spcAft>
                <a:spcPts val="800"/>
              </a:spcAft>
              <a:defRPr sz="1900">
                <a:solidFill>
                  <a:srgbClr val="583D30"/>
                </a:solidFill>
                <a:latin typeface="Aptos"/>
              </a:defRPr>
            </a:pPr>
            <a:r>
              <a:t>• Something you want the next generation to remember</a:t>
            </a:r>
          </a:p>
        </p:txBody>
      </p:sp>
      <p:sp>
        <p:nvSpPr>
          <p:cNvPr id="12" name="TextBox 11"/>
          <p:cNvSpPr txBox="1"/>
          <p:nvPr/>
        </p:nvSpPr>
        <p:spPr>
          <a:xfrm>
            <a:off x="502920" y="6473952"/>
            <a:ext cx="11155680" cy="228600"/>
          </a:xfrm>
          <a:prstGeom prst="rect">
            <a:avLst/>
          </a:prstGeom>
          <a:noFill/>
        </p:spPr>
        <p:txBody>
          <a:bodyPr wrap="none">
            <a:spAutoFit/>
          </a:bodyPr>
          <a:lstStyle/>
          <a:p>
            <a:pPr algn="ctr">
              <a:defRPr sz="1000">
                <a:solidFill>
                  <a:srgbClr val="583D30"/>
                </a:solidFill>
                <a:latin typeface="Aptos"/>
              </a:defRPr>
            </a:pPr>
            <a:r>
              <a:t>Creative Storyteller Studio Café • Create. Connect. Be Inspired.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2E5"/>
        </a:solidFill>
        <a:effectLst/>
      </p:bgPr>
    </p:bg>
    <p:spTree>
      <p:nvGrpSpPr>
        <p:cNvPr id="1" name=""/>
        <p:cNvGrpSpPr/>
        <p:nvPr/>
      </p:nvGrpSpPr>
      <p:grpSpPr/>
      <p:sp>
        <p:nvSpPr>
          <p:cNvPr id="2" name="Rectangle 1"/>
          <p:cNvSpPr/>
          <p:nvPr/>
        </p:nvSpPr>
        <p:spPr>
          <a:xfrm>
            <a:off x="0" y="0"/>
            <a:ext cx="12191695" cy="164592"/>
          </a:xfrm>
          <a:prstGeom prst="rect">
            <a:avLst/>
          </a:prstGeom>
          <a:solidFill>
            <a:srgbClr val="6B7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927080" cy="914400"/>
          </a:xfrm>
          <a:prstGeom prst="rect">
            <a:avLst/>
          </a:prstGeom>
          <a:noFill/>
        </p:spPr>
        <p:txBody>
          <a:bodyPr wrap="none">
            <a:spAutoFit/>
          </a:bodyPr>
          <a:lstStyle/>
          <a:p>
            <a:pPr>
              <a:defRPr b="1" sz="3000">
                <a:solidFill>
                  <a:srgbClr val="185358"/>
                </a:solidFill>
                <a:latin typeface="Georgia"/>
              </a:defRPr>
            </a:pPr>
            <a:r>
              <a:t>Symbols Carry Meaning</a:t>
            </a:r>
          </a:p>
          <a:p>
            <a:pPr>
              <a:spcBef>
                <a:spcPts val="500"/>
              </a:spcBef>
              <a:defRPr sz="1600">
                <a:solidFill>
                  <a:srgbClr val="583D30"/>
                </a:solidFill>
                <a:latin typeface="Aptos"/>
              </a:defRPr>
            </a:pPr>
            <a:r>
              <a:t>Our art will use personal symbols—not borrowed sacred designs.</a:t>
            </a:r>
          </a:p>
        </p:txBody>
      </p:sp>
      <p:sp>
        <p:nvSpPr>
          <p:cNvPr id="4" name="Oval 3"/>
          <p:cNvSpPr/>
          <p:nvPr/>
        </p:nvSpPr>
        <p:spPr>
          <a:xfrm>
            <a:off x="9784080" y="502920"/>
            <a:ext cx="164592" cy="164592"/>
          </a:xfrm>
          <a:prstGeom prst="ellipse">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0287000" y="502920"/>
            <a:ext cx="164592" cy="164592"/>
          </a:xfrm>
          <a:prstGeom prst="ellipse">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0789920" y="502920"/>
            <a:ext cx="164592" cy="164592"/>
          </a:xfrm>
          <a:prstGeom prst="ellipse">
            <a:avLst/>
          </a:prstGeom>
          <a:solidFill>
            <a:srgbClr val="267C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58368" y="6199632"/>
            <a:ext cx="228600" cy="41148"/>
          </a:xfrm>
          <a:prstGeom prst="rect">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960120" y="6199632"/>
            <a:ext cx="228600" cy="41148"/>
          </a:xfrm>
          <a:prstGeom prst="rect">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261872" y="6199632"/>
            <a:ext cx="228600" cy="41148"/>
          </a:xfrm>
          <a:prstGeom prst="rect">
            <a:avLst/>
          </a:prstGeom>
          <a:solidFill>
            <a:srgbClr val="6B7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731520" y="1554480"/>
            <a:ext cx="3474720" cy="3566160"/>
          </a:xfrm>
          <a:prstGeom prst="roundRect">
            <a:avLst/>
          </a:prstGeom>
          <a:solidFill>
            <a:srgbClr val="FFFFFF"/>
          </a:solidFill>
          <a:ln w="20320">
            <a:solidFill>
              <a:srgbClr val="6B7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32688" y="1719072"/>
            <a:ext cx="3072384" cy="384048"/>
          </a:xfrm>
          <a:prstGeom prst="rect">
            <a:avLst/>
          </a:prstGeom>
          <a:noFill/>
        </p:spPr>
        <p:txBody>
          <a:bodyPr wrap="square">
            <a:spAutoFit/>
          </a:bodyPr>
          <a:lstStyle/>
          <a:p>
            <a:pPr algn="l">
              <a:defRPr sz="1800" b="1">
                <a:solidFill>
                  <a:srgbClr val="6B7F5E"/>
                </a:solidFill>
                <a:latin typeface="Aptos"/>
              </a:defRPr>
            </a:pPr>
            <a:r>
              <a:t>LOOK TO NATURE</a:t>
            </a:r>
          </a:p>
        </p:txBody>
      </p:sp>
      <p:sp>
        <p:nvSpPr>
          <p:cNvPr id="12" name="TextBox 11"/>
          <p:cNvSpPr txBox="1"/>
          <p:nvPr/>
        </p:nvSpPr>
        <p:spPr>
          <a:xfrm>
            <a:off x="932688" y="2194560"/>
            <a:ext cx="3072384" cy="2761488"/>
          </a:xfrm>
          <a:prstGeom prst="rect">
            <a:avLst/>
          </a:prstGeom>
          <a:noFill/>
        </p:spPr>
        <p:txBody>
          <a:bodyPr wrap="square">
            <a:spAutoFit/>
          </a:bodyPr>
          <a:lstStyle/>
          <a:p>
            <a:pPr algn="l">
              <a:defRPr sz="1500" b="0">
                <a:solidFill>
                  <a:srgbClr val="583D30"/>
                </a:solidFill>
                <a:latin typeface="Aptos"/>
              </a:defRPr>
            </a:pPr>
            <a:r>
              <a:t>Sun • rain • mountains • desert plants • stars • animals • paths • water</a:t>
            </a:r>
          </a:p>
        </p:txBody>
      </p:sp>
      <p:sp>
        <p:nvSpPr>
          <p:cNvPr id="13" name="Rounded Rectangle 12"/>
          <p:cNvSpPr/>
          <p:nvPr/>
        </p:nvSpPr>
        <p:spPr>
          <a:xfrm>
            <a:off x="4370832" y="1554480"/>
            <a:ext cx="3474720" cy="3566160"/>
          </a:xfrm>
          <a:prstGeom prst="roundRect">
            <a:avLst/>
          </a:prstGeom>
          <a:solidFill>
            <a:srgbClr val="FFFFFF"/>
          </a:solidFill>
          <a:ln w="20320">
            <a:solidFill>
              <a:srgbClr val="B45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72000" y="1719072"/>
            <a:ext cx="3072384" cy="384048"/>
          </a:xfrm>
          <a:prstGeom prst="rect">
            <a:avLst/>
          </a:prstGeom>
          <a:noFill/>
        </p:spPr>
        <p:txBody>
          <a:bodyPr wrap="square">
            <a:spAutoFit/>
          </a:bodyPr>
          <a:lstStyle/>
          <a:p>
            <a:pPr algn="l">
              <a:defRPr sz="1800" b="1">
                <a:solidFill>
                  <a:srgbClr val="B45B3D"/>
                </a:solidFill>
                <a:latin typeface="Aptos"/>
              </a:defRPr>
            </a:pPr>
            <a:r>
              <a:t>LOOK TO MEMORY</a:t>
            </a:r>
          </a:p>
        </p:txBody>
      </p:sp>
      <p:sp>
        <p:nvSpPr>
          <p:cNvPr id="15" name="TextBox 14"/>
          <p:cNvSpPr txBox="1"/>
          <p:nvPr/>
        </p:nvSpPr>
        <p:spPr>
          <a:xfrm>
            <a:off x="4572000" y="2194560"/>
            <a:ext cx="3072384" cy="2761488"/>
          </a:xfrm>
          <a:prstGeom prst="rect">
            <a:avLst/>
          </a:prstGeom>
          <a:noFill/>
        </p:spPr>
        <p:txBody>
          <a:bodyPr wrap="square">
            <a:spAutoFit/>
          </a:bodyPr>
          <a:lstStyle/>
          <a:p>
            <a:pPr algn="l">
              <a:defRPr sz="1500" b="0">
                <a:solidFill>
                  <a:srgbClr val="583D30"/>
                </a:solidFill>
                <a:latin typeface="Aptos"/>
              </a:defRPr>
            </a:pPr>
            <a:r>
              <a:t>Home • hands • recipes • fabric • tools • music • family objects • places</a:t>
            </a:r>
          </a:p>
        </p:txBody>
      </p:sp>
      <p:sp>
        <p:nvSpPr>
          <p:cNvPr id="16" name="Rounded Rectangle 15"/>
          <p:cNvSpPr/>
          <p:nvPr/>
        </p:nvSpPr>
        <p:spPr>
          <a:xfrm>
            <a:off x="8010144" y="1554480"/>
            <a:ext cx="3474720" cy="3566160"/>
          </a:xfrm>
          <a:prstGeom prst="roundRect">
            <a:avLst/>
          </a:prstGeom>
          <a:solidFill>
            <a:srgbClr val="FFFFFF"/>
          </a:solidFill>
          <a:ln w="20320">
            <a:solidFill>
              <a:srgbClr val="267C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11312" y="1719072"/>
            <a:ext cx="3072384" cy="384048"/>
          </a:xfrm>
          <a:prstGeom prst="rect">
            <a:avLst/>
          </a:prstGeom>
          <a:noFill/>
        </p:spPr>
        <p:txBody>
          <a:bodyPr wrap="square">
            <a:spAutoFit/>
          </a:bodyPr>
          <a:lstStyle/>
          <a:p>
            <a:pPr algn="l">
              <a:defRPr sz="1800" b="1">
                <a:solidFill>
                  <a:srgbClr val="267C80"/>
                </a:solidFill>
                <a:latin typeface="Aptos"/>
              </a:defRPr>
            </a:pPr>
            <a:r>
              <a:t>LOOK TO VALUES</a:t>
            </a:r>
          </a:p>
        </p:txBody>
      </p:sp>
      <p:sp>
        <p:nvSpPr>
          <p:cNvPr id="18" name="TextBox 17"/>
          <p:cNvSpPr txBox="1"/>
          <p:nvPr/>
        </p:nvSpPr>
        <p:spPr>
          <a:xfrm>
            <a:off x="8211312" y="2194560"/>
            <a:ext cx="3072384" cy="2761488"/>
          </a:xfrm>
          <a:prstGeom prst="rect">
            <a:avLst/>
          </a:prstGeom>
          <a:noFill/>
        </p:spPr>
        <p:txBody>
          <a:bodyPr wrap="square">
            <a:spAutoFit/>
          </a:bodyPr>
          <a:lstStyle/>
          <a:p>
            <a:pPr algn="l">
              <a:defRPr sz="1500" b="0">
                <a:solidFill>
                  <a:srgbClr val="583D30"/>
                </a:solidFill>
                <a:latin typeface="Aptos"/>
              </a:defRPr>
            </a:pPr>
            <a:r>
              <a:t>Faith • courage • belonging • protection • perseverance • joy • love • service</a:t>
            </a:r>
          </a:p>
        </p:txBody>
      </p:sp>
      <p:sp>
        <p:nvSpPr>
          <p:cNvPr id="19" name="TextBox 18"/>
          <p:cNvSpPr txBox="1"/>
          <p:nvPr/>
        </p:nvSpPr>
        <p:spPr>
          <a:xfrm>
            <a:off x="914400" y="5486400"/>
            <a:ext cx="10332720" cy="548640"/>
          </a:xfrm>
          <a:prstGeom prst="rect">
            <a:avLst/>
          </a:prstGeom>
          <a:noFill/>
        </p:spPr>
        <p:txBody>
          <a:bodyPr wrap="square">
            <a:spAutoFit/>
          </a:bodyPr>
          <a:lstStyle/>
          <a:p>
            <a:pPr algn="ctr">
              <a:defRPr sz="1800" b="1">
                <a:solidFill>
                  <a:srgbClr val="185358"/>
                </a:solidFill>
                <a:latin typeface="Aptos"/>
              </a:defRPr>
            </a:pPr>
            <a:r>
              <a:t>Create symbols from YOUR story. We can appreciate cultural art without copying ceremonial or sacred imagery.</a:t>
            </a:r>
          </a:p>
        </p:txBody>
      </p:sp>
      <p:sp>
        <p:nvSpPr>
          <p:cNvPr id="20" name="TextBox 19"/>
          <p:cNvSpPr txBox="1"/>
          <p:nvPr/>
        </p:nvSpPr>
        <p:spPr>
          <a:xfrm>
            <a:off x="502920" y="6473952"/>
            <a:ext cx="11155680" cy="228600"/>
          </a:xfrm>
          <a:prstGeom prst="rect">
            <a:avLst/>
          </a:prstGeom>
          <a:noFill/>
        </p:spPr>
        <p:txBody>
          <a:bodyPr wrap="none">
            <a:spAutoFit/>
          </a:bodyPr>
          <a:lstStyle/>
          <a:p>
            <a:pPr algn="ctr">
              <a:defRPr sz="1000">
                <a:solidFill>
                  <a:srgbClr val="583D30"/>
                </a:solidFill>
                <a:latin typeface="Aptos"/>
              </a:defRPr>
            </a:pPr>
            <a:r>
              <a:t>Creative Storyteller Studio Café • Create. Connect. Be Inspired.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2E5"/>
        </a:solidFill>
        <a:effectLst/>
      </p:bgPr>
    </p:bg>
    <p:spTree>
      <p:nvGrpSpPr>
        <p:cNvPr id="1" name=""/>
        <p:cNvGrpSpPr/>
        <p:nvPr/>
      </p:nvGrpSpPr>
      <p:grpSpPr/>
      <p:sp>
        <p:nvSpPr>
          <p:cNvPr id="2" name="Rectangle 1"/>
          <p:cNvSpPr/>
          <p:nvPr/>
        </p:nvSpPr>
        <p:spPr>
          <a:xfrm>
            <a:off x="0" y="0"/>
            <a:ext cx="12191695" cy="164592"/>
          </a:xfrm>
          <a:prstGeom prst="rect">
            <a:avLst/>
          </a:prstGeom>
          <a:solidFill>
            <a:srgbClr val="267C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927080" cy="914400"/>
          </a:xfrm>
          <a:prstGeom prst="rect">
            <a:avLst/>
          </a:prstGeom>
          <a:noFill/>
        </p:spPr>
        <p:txBody>
          <a:bodyPr wrap="none">
            <a:spAutoFit/>
          </a:bodyPr>
          <a:lstStyle/>
          <a:p>
            <a:pPr>
              <a:defRPr b="1" sz="3000">
                <a:solidFill>
                  <a:srgbClr val="185358"/>
                </a:solidFill>
                <a:latin typeface="Georgia"/>
              </a:defRPr>
            </a:pPr>
            <a:r>
              <a:t>Before the Canvas: Make a Root Map</a:t>
            </a:r>
          </a:p>
          <a:p>
            <a:pPr>
              <a:spcBef>
                <a:spcPts val="500"/>
              </a:spcBef>
              <a:defRPr sz="1600">
                <a:solidFill>
                  <a:srgbClr val="583D30"/>
                </a:solidFill>
                <a:latin typeface="Aptos"/>
              </a:defRPr>
            </a:pPr>
            <a:r>
              <a:t>Take 5 minutes. Words are enough.</a:t>
            </a:r>
          </a:p>
        </p:txBody>
      </p:sp>
      <p:sp>
        <p:nvSpPr>
          <p:cNvPr id="4" name="Oval 3"/>
          <p:cNvSpPr/>
          <p:nvPr/>
        </p:nvSpPr>
        <p:spPr>
          <a:xfrm>
            <a:off x="9784080" y="502920"/>
            <a:ext cx="164592" cy="164592"/>
          </a:xfrm>
          <a:prstGeom prst="ellipse">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0287000" y="502920"/>
            <a:ext cx="164592" cy="164592"/>
          </a:xfrm>
          <a:prstGeom prst="ellipse">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0789920" y="502920"/>
            <a:ext cx="164592" cy="164592"/>
          </a:xfrm>
          <a:prstGeom prst="ellipse">
            <a:avLst/>
          </a:prstGeom>
          <a:solidFill>
            <a:srgbClr val="267C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58368" y="6199632"/>
            <a:ext cx="228600" cy="41148"/>
          </a:xfrm>
          <a:prstGeom prst="rect">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960120" y="6199632"/>
            <a:ext cx="228600" cy="41148"/>
          </a:xfrm>
          <a:prstGeom prst="rect">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261872" y="6199632"/>
            <a:ext cx="228600" cy="41148"/>
          </a:xfrm>
          <a:prstGeom prst="rect">
            <a:avLst/>
          </a:prstGeom>
          <a:solidFill>
            <a:srgbClr val="6B7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4983480" y="2331720"/>
            <a:ext cx="2240280" cy="1143000"/>
          </a:xfrm>
          <a:prstGeom prst="ellipse">
            <a:avLst/>
          </a:prstGeom>
          <a:solidFill>
            <a:srgbClr val="F8F2E5"/>
          </a:solidFill>
          <a:ln w="25400">
            <a:solidFill>
              <a:srgbClr val="B45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257800" y="2532888"/>
            <a:ext cx="1691640" cy="658368"/>
          </a:xfrm>
          <a:prstGeom prst="rect">
            <a:avLst/>
          </a:prstGeom>
          <a:noFill/>
        </p:spPr>
        <p:txBody>
          <a:bodyPr wrap="square">
            <a:spAutoFit/>
          </a:bodyPr>
          <a:lstStyle/>
          <a:p>
            <a:pPr algn="ctr">
              <a:defRPr sz="2000" b="1">
                <a:solidFill>
                  <a:srgbClr val="B45B3D"/>
                </a:solidFill>
                <a:latin typeface="Aptos"/>
              </a:defRPr>
            </a:pPr>
            <a:r>
              <a:t>ME</a:t>
            </a:r>
            <a:br/>
            <a:r>
              <a:t>TODAY</a:t>
            </a:r>
          </a:p>
        </p:txBody>
      </p:sp>
      <p:sp>
        <p:nvSpPr>
          <p:cNvPr id="12" name="Rounded Rectangle 11"/>
          <p:cNvSpPr/>
          <p:nvPr/>
        </p:nvSpPr>
        <p:spPr>
          <a:xfrm>
            <a:off x="914400" y="1463040"/>
            <a:ext cx="2743200" cy="1417320"/>
          </a:xfrm>
          <a:prstGeom prst="roundRect">
            <a:avLst/>
          </a:prstGeom>
          <a:solidFill>
            <a:srgbClr val="FFFFFF"/>
          </a:solidFill>
          <a:ln w="20320">
            <a:solidFill>
              <a:srgbClr val="267C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15568" y="1627632"/>
            <a:ext cx="2340864" cy="384048"/>
          </a:xfrm>
          <a:prstGeom prst="rect">
            <a:avLst/>
          </a:prstGeom>
          <a:noFill/>
        </p:spPr>
        <p:txBody>
          <a:bodyPr wrap="square">
            <a:spAutoFit/>
          </a:bodyPr>
          <a:lstStyle/>
          <a:p>
            <a:pPr algn="l">
              <a:defRPr sz="1800" b="1">
                <a:solidFill>
                  <a:srgbClr val="267C80"/>
                </a:solidFill>
                <a:latin typeface="Aptos"/>
              </a:defRPr>
            </a:pPr>
            <a:r>
              <a:t>PEOPLE</a:t>
            </a:r>
          </a:p>
        </p:txBody>
      </p:sp>
      <p:sp>
        <p:nvSpPr>
          <p:cNvPr id="14" name="TextBox 13"/>
          <p:cNvSpPr txBox="1"/>
          <p:nvPr/>
        </p:nvSpPr>
        <p:spPr>
          <a:xfrm>
            <a:off x="1115568" y="2103120"/>
            <a:ext cx="2340864" cy="612648"/>
          </a:xfrm>
          <a:prstGeom prst="rect">
            <a:avLst/>
          </a:prstGeom>
          <a:noFill/>
        </p:spPr>
        <p:txBody>
          <a:bodyPr wrap="square">
            <a:spAutoFit/>
          </a:bodyPr>
          <a:lstStyle/>
          <a:p>
            <a:pPr algn="l">
              <a:defRPr sz="1500" b="0">
                <a:solidFill>
                  <a:srgbClr val="583D30"/>
                </a:solidFill>
                <a:latin typeface="Aptos"/>
              </a:defRPr>
            </a:pPr>
            <a:r>
              <a:t>Who shaped me?</a:t>
            </a:r>
          </a:p>
        </p:txBody>
      </p:sp>
      <p:sp>
        <p:nvSpPr>
          <p:cNvPr id="15" name="Rounded Rectangle 14"/>
          <p:cNvSpPr/>
          <p:nvPr/>
        </p:nvSpPr>
        <p:spPr>
          <a:xfrm>
            <a:off x="914400" y="3886200"/>
            <a:ext cx="2743200" cy="1417320"/>
          </a:xfrm>
          <a:prstGeom prst="roundRect">
            <a:avLst/>
          </a:prstGeom>
          <a:solidFill>
            <a:srgbClr val="FFFFFF"/>
          </a:solidFill>
          <a:ln w="20320">
            <a:solidFill>
              <a:srgbClr val="6B7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5568" y="4050791"/>
            <a:ext cx="2340864" cy="384048"/>
          </a:xfrm>
          <a:prstGeom prst="rect">
            <a:avLst/>
          </a:prstGeom>
          <a:noFill/>
        </p:spPr>
        <p:txBody>
          <a:bodyPr wrap="square">
            <a:spAutoFit/>
          </a:bodyPr>
          <a:lstStyle/>
          <a:p>
            <a:pPr algn="l">
              <a:defRPr sz="1800" b="1">
                <a:solidFill>
                  <a:srgbClr val="6B7F5E"/>
                </a:solidFill>
                <a:latin typeface="Aptos"/>
              </a:defRPr>
            </a:pPr>
            <a:r>
              <a:t>PLACES</a:t>
            </a:r>
          </a:p>
        </p:txBody>
      </p:sp>
      <p:sp>
        <p:nvSpPr>
          <p:cNvPr id="17" name="TextBox 16"/>
          <p:cNvSpPr txBox="1"/>
          <p:nvPr/>
        </p:nvSpPr>
        <p:spPr>
          <a:xfrm>
            <a:off x="1115568" y="4526280"/>
            <a:ext cx="2340864" cy="612648"/>
          </a:xfrm>
          <a:prstGeom prst="rect">
            <a:avLst/>
          </a:prstGeom>
          <a:noFill/>
        </p:spPr>
        <p:txBody>
          <a:bodyPr wrap="square">
            <a:spAutoFit/>
          </a:bodyPr>
          <a:lstStyle/>
          <a:p>
            <a:pPr algn="l">
              <a:defRPr sz="1500" b="0">
                <a:solidFill>
                  <a:srgbClr val="583D30"/>
                </a:solidFill>
                <a:latin typeface="Aptos"/>
              </a:defRPr>
            </a:pPr>
            <a:r>
              <a:t>Where do I come from?</a:t>
            </a:r>
          </a:p>
        </p:txBody>
      </p:sp>
      <p:sp>
        <p:nvSpPr>
          <p:cNvPr id="18" name="Rounded Rectangle 17"/>
          <p:cNvSpPr/>
          <p:nvPr/>
        </p:nvSpPr>
        <p:spPr>
          <a:xfrm>
            <a:off x="8412480" y="1463040"/>
            <a:ext cx="2743200" cy="1417320"/>
          </a:xfrm>
          <a:prstGeom prst="roundRect">
            <a:avLst/>
          </a:prstGeom>
          <a:solidFill>
            <a:srgbClr val="FFFFFF"/>
          </a:solidFill>
          <a:ln w="20320">
            <a:solidFill>
              <a:srgbClr val="C5994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13648" y="1627632"/>
            <a:ext cx="2340864" cy="384048"/>
          </a:xfrm>
          <a:prstGeom prst="rect">
            <a:avLst/>
          </a:prstGeom>
          <a:noFill/>
        </p:spPr>
        <p:txBody>
          <a:bodyPr wrap="square">
            <a:spAutoFit/>
          </a:bodyPr>
          <a:lstStyle/>
          <a:p>
            <a:pPr algn="l">
              <a:defRPr sz="1800" b="1">
                <a:solidFill>
                  <a:srgbClr val="C59943"/>
                </a:solidFill>
                <a:latin typeface="Aptos"/>
              </a:defRPr>
            </a:pPr>
            <a:r>
              <a:t>TRADITIONS</a:t>
            </a:r>
          </a:p>
        </p:txBody>
      </p:sp>
      <p:sp>
        <p:nvSpPr>
          <p:cNvPr id="20" name="TextBox 19"/>
          <p:cNvSpPr txBox="1"/>
          <p:nvPr/>
        </p:nvSpPr>
        <p:spPr>
          <a:xfrm>
            <a:off x="8613648" y="2103120"/>
            <a:ext cx="2340864" cy="612648"/>
          </a:xfrm>
          <a:prstGeom prst="rect">
            <a:avLst/>
          </a:prstGeom>
          <a:noFill/>
        </p:spPr>
        <p:txBody>
          <a:bodyPr wrap="square">
            <a:spAutoFit/>
          </a:bodyPr>
          <a:lstStyle/>
          <a:p>
            <a:pPr algn="l">
              <a:defRPr sz="1500" b="0">
                <a:solidFill>
                  <a:srgbClr val="583D30"/>
                </a:solidFill>
                <a:latin typeface="Aptos"/>
              </a:defRPr>
            </a:pPr>
            <a:r>
              <a:t>What do we carry?</a:t>
            </a:r>
          </a:p>
        </p:txBody>
      </p:sp>
      <p:sp>
        <p:nvSpPr>
          <p:cNvPr id="21" name="Rounded Rectangle 20"/>
          <p:cNvSpPr/>
          <p:nvPr/>
        </p:nvSpPr>
        <p:spPr>
          <a:xfrm>
            <a:off x="8412480" y="3886200"/>
            <a:ext cx="2743200" cy="1417320"/>
          </a:xfrm>
          <a:prstGeom prst="roundRect">
            <a:avLst/>
          </a:prstGeom>
          <a:solidFill>
            <a:srgbClr val="FFFFFF"/>
          </a:solidFill>
          <a:ln w="20320">
            <a:solidFill>
              <a:srgbClr val="B45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613648" y="4050791"/>
            <a:ext cx="2340864" cy="384048"/>
          </a:xfrm>
          <a:prstGeom prst="rect">
            <a:avLst/>
          </a:prstGeom>
          <a:noFill/>
        </p:spPr>
        <p:txBody>
          <a:bodyPr wrap="square">
            <a:spAutoFit/>
          </a:bodyPr>
          <a:lstStyle/>
          <a:p>
            <a:pPr algn="l">
              <a:defRPr sz="1800" b="1">
                <a:solidFill>
                  <a:srgbClr val="B45B3D"/>
                </a:solidFill>
                <a:latin typeface="Aptos"/>
              </a:defRPr>
            </a:pPr>
            <a:r>
              <a:t>VALUES</a:t>
            </a:r>
          </a:p>
        </p:txBody>
      </p:sp>
      <p:sp>
        <p:nvSpPr>
          <p:cNvPr id="23" name="TextBox 22"/>
          <p:cNvSpPr txBox="1"/>
          <p:nvPr/>
        </p:nvSpPr>
        <p:spPr>
          <a:xfrm>
            <a:off x="8613648" y="4526280"/>
            <a:ext cx="2340864" cy="612648"/>
          </a:xfrm>
          <a:prstGeom prst="rect">
            <a:avLst/>
          </a:prstGeom>
          <a:noFill/>
        </p:spPr>
        <p:txBody>
          <a:bodyPr wrap="square">
            <a:spAutoFit/>
          </a:bodyPr>
          <a:lstStyle/>
          <a:p>
            <a:pPr algn="l">
              <a:defRPr sz="1500" b="0">
                <a:solidFill>
                  <a:srgbClr val="583D30"/>
                </a:solidFill>
                <a:latin typeface="Aptos"/>
              </a:defRPr>
            </a:pPr>
            <a:r>
              <a:t>What do I carry forward?</a:t>
            </a:r>
          </a:p>
        </p:txBody>
      </p:sp>
      <p:sp>
        <p:nvSpPr>
          <p:cNvPr id="24" name="TextBox 23"/>
          <p:cNvSpPr txBox="1"/>
          <p:nvPr/>
        </p:nvSpPr>
        <p:spPr>
          <a:xfrm>
            <a:off x="502920" y="6473952"/>
            <a:ext cx="11155680" cy="228600"/>
          </a:xfrm>
          <a:prstGeom prst="rect">
            <a:avLst/>
          </a:prstGeom>
          <a:noFill/>
        </p:spPr>
        <p:txBody>
          <a:bodyPr wrap="none">
            <a:spAutoFit/>
          </a:bodyPr>
          <a:lstStyle/>
          <a:p>
            <a:pPr algn="ctr">
              <a:defRPr sz="1000">
                <a:solidFill>
                  <a:srgbClr val="583D30"/>
                </a:solidFill>
                <a:latin typeface="Aptos"/>
              </a:defRPr>
            </a:pPr>
            <a:r>
              <a:t>Creative Storyteller Studio Café • Create. Connect. Be Inspired.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2E5"/>
        </a:solidFill>
        <a:effectLst/>
      </p:bgPr>
    </p:bg>
    <p:spTree>
      <p:nvGrpSpPr>
        <p:cNvPr id="1" name=""/>
        <p:cNvGrpSpPr/>
        <p:nvPr/>
      </p:nvGrpSpPr>
      <p:grpSpPr/>
      <p:sp>
        <p:nvSpPr>
          <p:cNvPr id="2" name="Rectangle 1"/>
          <p:cNvSpPr/>
          <p:nvPr/>
        </p:nvSpPr>
        <p:spPr>
          <a:xfrm>
            <a:off x="0" y="0"/>
            <a:ext cx="12191695" cy="164592"/>
          </a:xfrm>
          <a:prstGeom prst="rect">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927080" cy="914400"/>
          </a:xfrm>
          <a:prstGeom prst="rect">
            <a:avLst/>
          </a:prstGeom>
          <a:noFill/>
        </p:spPr>
        <p:txBody>
          <a:bodyPr wrap="none">
            <a:spAutoFit/>
          </a:bodyPr>
          <a:lstStyle/>
          <a:p>
            <a:pPr>
              <a:defRPr b="1" sz="3000">
                <a:solidFill>
                  <a:srgbClr val="185358"/>
                </a:solidFill>
                <a:latin typeface="Georgia"/>
              </a:defRPr>
            </a:pPr>
            <a:r>
              <a:t>Today’s Art: Roots &amp; Story Canvas</a:t>
            </a:r>
          </a:p>
          <a:p>
            <a:pPr>
              <a:spcBef>
                <a:spcPts val="500"/>
              </a:spcBef>
              <a:defRPr sz="1600">
                <a:solidFill>
                  <a:srgbClr val="583D30"/>
                </a:solidFill>
                <a:latin typeface="Aptos"/>
              </a:defRPr>
            </a:pPr>
            <a:r>
              <a:t>A layered symbolic artwork about what shaped you and what you carry forward.</a:t>
            </a:r>
          </a:p>
        </p:txBody>
      </p:sp>
      <p:sp>
        <p:nvSpPr>
          <p:cNvPr id="4" name="Oval 3"/>
          <p:cNvSpPr/>
          <p:nvPr/>
        </p:nvSpPr>
        <p:spPr>
          <a:xfrm>
            <a:off x="9784080" y="502920"/>
            <a:ext cx="164592" cy="164592"/>
          </a:xfrm>
          <a:prstGeom prst="ellipse">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0287000" y="502920"/>
            <a:ext cx="164592" cy="164592"/>
          </a:xfrm>
          <a:prstGeom prst="ellipse">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0789920" y="502920"/>
            <a:ext cx="164592" cy="164592"/>
          </a:xfrm>
          <a:prstGeom prst="ellipse">
            <a:avLst/>
          </a:prstGeom>
          <a:solidFill>
            <a:srgbClr val="267C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58368" y="6199632"/>
            <a:ext cx="228600" cy="41148"/>
          </a:xfrm>
          <a:prstGeom prst="rect">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960120" y="6199632"/>
            <a:ext cx="228600" cy="41148"/>
          </a:xfrm>
          <a:prstGeom prst="rect">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261872" y="6199632"/>
            <a:ext cx="228600" cy="41148"/>
          </a:xfrm>
          <a:prstGeom prst="rect">
            <a:avLst/>
          </a:prstGeom>
          <a:solidFill>
            <a:srgbClr val="6B7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1554480"/>
            <a:ext cx="6492240" cy="3566160"/>
          </a:xfrm>
          <a:prstGeom prst="rect">
            <a:avLst/>
          </a:prstGeom>
          <a:noFill/>
        </p:spPr>
        <p:txBody>
          <a:bodyPr wrap="square">
            <a:spAutoFit/>
          </a:bodyPr>
          <a:lstStyle/>
          <a:p>
            <a:pPr>
              <a:spcAft>
                <a:spcPts val="800"/>
              </a:spcAft>
              <a:defRPr sz="2000">
                <a:solidFill>
                  <a:srgbClr val="583D30"/>
                </a:solidFill>
                <a:latin typeface="Aptos"/>
              </a:defRPr>
            </a:pPr>
            <a:r>
              <a:t>• Choose 3–5 colors that feel connected to your story.</a:t>
            </a:r>
          </a:p>
          <a:p>
            <a:pPr>
              <a:spcAft>
                <a:spcPts val="800"/>
              </a:spcAft>
              <a:defRPr sz="2000">
                <a:solidFill>
                  <a:srgbClr val="583D30"/>
                </a:solidFill>
                <a:latin typeface="Aptos"/>
              </a:defRPr>
            </a:pPr>
            <a:r>
              <a:t>• Build a background with layers, texture, movement, or blocks of color.</a:t>
            </a:r>
          </a:p>
          <a:p>
            <a:pPr>
              <a:spcAft>
                <a:spcPts val="800"/>
              </a:spcAft>
              <a:defRPr sz="2000">
                <a:solidFill>
                  <a:srgbClr val="583D30"/>
                </a:solidFill>
                <a:latin typeface="Aptos"/>
              </a:defRPr>
            </a:pPr>
            <a:r>
              <a:t>• Add 3–5 personal symbols from your Root Map.</a:t>
            </a:r>
          </a:p>
          <a:p>
            <a:pPr>
              <a:spcAft>
                <a:spcPts val="800"/>
              </a:spcAft>
              <a:defRPr sz="2000">
                <a:solidFill>
                  <a:srgbClr val="583D30"/>
                </a:solidFill>
                <a:latin typeface="Aptos"/>
              </a:defRPr>
            </a:pPr>
            <a:r>
              <a:t>• Include a path, line, thread, or shape that connects past → present → future.</a:t>
            </a:r>
          </a:p>
          <a:p>
            <a:pPr>
              <a:spcAft>
                <a:spcPts val="800"/>
              </a:spcAft>
              <a:defRPr sz="2000">
                <a:solidFill>
                  <a:srgbClr val="583D30"/>
                </a:solidFill>
                <a:latin typeface="Aptos"/>
              </a:defRPr>
            </a:pPr>
            <a:r>
              <a:t>• Add one word, name, date, or short phrase if it belongs on your piece.</a:t>
            </a:r>
          </a:p>
        </p:txBody>
      </p:sp>
      <p:sp>
        <p:nvSpPr>
          <p:cNvPr id="11" name="Rounded Rectangle 10"/>
          <p:cNvSpPr/>
          <p:nvPr/>
        </p:nvSpPr>
        <p:spPr>
          <a:xfrm>
            <a:off x="7909560" y="1691640"/>
            <a:ext cx="3337560" cy="3154680"/>
          </a:xfrm>
          <a:prstGeom prst="roundRect">
            <a:avLst/>
          </a:prstGeom>
          <a:solidFill>
            <a:srgbClr val="FFFFFF"/>
          </a:solidFill>
          <a:ln w="20320">
            <a:solidFill>
              <a:srgbClr val="C5994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110728" y="1856232"/>
            <a:ext cx="2935224" cy="384048"/>
          </a:xfrm>
          <a:prstGeom prst="rect">
            <a:avLst/>
          </a:prstGeom>
          <a:noFill/>
        </p:spPr>
        <p:txBody>
          <a:bodyPr wrap="square">
            <a:spAutoFit/>
          </a:bodyPr>
          <a:lstStyle/>
          <a:p>
            <a:pPr algn="l">
              <a:defRPr sz="1800" b="1">
                <a:solidFill>
                  <a:srgbClr val="C59943"/>
                </a:solidFill>
                <a:latin typeface="Aptos"/>
              </a:defRPr>
            </a:pPr>
            <a:r>
              <a:t>REMEMBER</a:t>
            </a:r>
          </a:p>
        </p:txBody>
      </p:sp>
      <p:sp>
        <p:nvSpPr>
          <p:cNvPr id="13" name="TextBox 12"/>
          <p:cNvSpPr txBox="1"/>
          <p:nvPr/>
        </p:nvSpPr>
        <p:spPr>
          <a:xfrm>
            <a:off x="8110728" y="2331720"/>
            <a:ext cx="2935224" cy="2350008"/>
          </a:xfrm>
          <a:prstGeom prst="rect">
            <a:avLst/>
          </a:prstGeom>
          <a:noFill/>
        </p:spPr>
        <p:txBody>
          <a:bodyPr wrap="square">
            <a:spAutoFit/>
          </a:bodyPr>
          <a:lstStyle/>
          <a:p>
            <a:pPr algn="l">
              <a:defRPr sz="1500" b="0">
                <a:solidFill>
                  <a:srgbClr val="583D30"/>
                </a:solidFill>
                <a:latin typeface="Aptos"/>
              </a:defRPr>
            </a:pPr>
            <a:r>
              <a:t>This is symbolic—not literal.</a:t>
            </a:r>
            <a:br/>
            <a:br/>
            <a:r>
              <a:t>Your canvas does not have to explain everything.</a:t>
            </a:r>
            <a:br/>
            <a:br/>
            <a:r>
              <a:t>Leave room for mystery, memory, and feeling.</a:t>
            </a:r>
          </a:p>
        </p:txBody>
      </p:sp>
      <p:sp>
        <p:nvSpPr>
          <p:cNvPr id="14" name="TextBox 13"/>
          <p:cNvSpPr txBox="1"/>
          <p:nvPr/>
        </p:nvSpPr>
        <p:spPr>
          <a:xfrm>
            <a:off x="914400" y="5394960"/>
            <a:ext cx="10241280" cy="502920"/>
          </a:xfrm>
          <a:prstGeom prst="rect">
            <a:avLst/>
          </a:prstGeom>
          <a:noFill/>
        </p:spPr>
        <p:txBody>
          <a:bodyPr wrap="square">
            <a:spAutoFit/>
          </a:bodyPr>
          <a:lstStyle/>
          <a:p>
            <a:pPr algn="ctr">
              <a:defRPr sz="2200" b="1">
                <a:solidFill>
                  <a:srgbClr val="185358"/>
                </a:solidFill>
                <a:latin typeface="Georgia"/>
              </a:defRPr>
            </a:pPr>
            <a:r>
              <a:t>There is no “right” ancestor painting.</a:t>
            </a:r>
          </a:p>
        </p:txBody>
      </p:sp>
      <p:sp>
        <p:nvSpPr>
          <p:cNvPr id="15" name="TextBox 14"/>
          <p:cNvSpPr txBox="1"/>
          <p:nvPr/>
        </p:nvSpPr>
        <p:spPr>
          <a:xfrm>
            <a:off x="502920" y="6473952"/>
            <a:ext cx="11155680" cy="228600"/>
          </a:xfrm>
          <a:prstGeom prst="rect">
            <a:avLst/>
          </a:prstGeom>
          <a:noFill/>
        </p:spPr>
        <p:txBody>
          <a:bodyPr wrap="none">
            <a:spAutoFit/>
          </a:bodyPr>
          <a:lstStyle/>
          <a:p>
            <a:pPr algn="ctr">
              <a:defRPr sz="1000">
                <a:solidFill>
                  <a:srgbClr val="583D30"/>
                </a:solidFill>
                <a:latin typeface="Aptos"/>
              </a:defRPr>
            </a:pPr>
            <a:r>
              <a:t>Creative Storyteller Studio Café • Create. Connect. Be Inspired.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2E5"/>
        </a:solidFill>
        <a:effectLst/>
      </p:bgPr>
    </p:bg>
    <p:spTree>
      <p:nvGrpSpPr>
        <p:cNvPr id="1" name=""/>
        <p:cNvGrpSpPr/>
        <p:nvPr/>
      </p:nvGrpSpPr>
      <p:grpSpPr/>
      <p:sp>
        <p:nvSpPr>
          <p:cNvPr id="2" name="Rectangle 1"/>
          <p:cNvSpPr/>
          <p:nvPr/>
        </p:nvSpPr>
        <p:spPr>
          <a:xfrm>
            <a:off x="0" y="0"/>
            <a:ext cx="12191695" cy="164592"/>
          </a:xfrm>
          <a:prstGeom prst="rect">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927080" cy="914400"/>
          </a:xfrm>
          <a:prstGeom prst="rect">
            <a:avLst/>
          </a:prstGeom>
          <a:noFill/>
        </p:spPr>
        <p:txBody>
          <a:bodyPr wrap="none">
            <a:spAutoFit/>
          </a:bodyPr>
          <a:lstStyle/>
          <a:p>
            <a:pPr>
              <a:defRPr b="1" sz="3000">
                <a:solidFill>
                  <a:srgbClr val="185358"/>
                </a:solidFill>
                <a:latin typeface="Georgia"/>
              </a:defRPr>
            </a:pPr>
            <a:r>
              <a:t>Build It in Layers</a:t>
            </a:r>
          </a:p>
          <a:p>
            <a:pPr>
              <a:spcBef>
                <a:spcPts val="500"/>
              </a:spcBef>
              <a:defRPr sz="1600">
                <a:solidFill>
                  <a:srgbClr val="583D30"/>
                </a:solidFill>
                <a:latin typeface="Aptos"/>
              </a:defRPr>
            </a:pPr>
            <a:r>
              <a:t>Let the painting unfold like a story.</a:t>
            </a:r>
          </a:p>
        </p:txBody>
      </p:sp>
      <p:sp>
        <p:nvSpPr>
          <p:cNvPr id="4" name="Oval 3"/>
          <p:cNvSpPr/>
          <p:nvPr/>
        </p:nvSpPr>
        <p:spPr>
          <a:xfrm>
            <a:off x="9784080" y="502920"/>
            <a:ext cx="164592" cy="164592"/>
          </a:xfrm>
          <a:prstGeom prst="ellipse">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0287000" y="502920"/>
            <a:ext cx="164592" cy="164592"/>
          </a:xfrm>
          <a:prstGeom prst="ellipse">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0789920" y="502920"/>
            <a:ext cx="164592" cy="164592"/>
          </a:xfrm>
          <a:prstGeom prst="ellipse">
            <a:avLst/>
          </a:prstGeom>
          <a:solidFill>
            <a:srgbClr val="267C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58368" y="6199632"/>
            <a:ext cx="228600" cy="41148"/>
          </a:xfrm>
          <a:prstGeom prst="rect">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960120" y="6199632"/>
            <a:ext cx="228600" cy="41148"/>
          </a:xfrm>
          <a:prstGeom prst="rect">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261872" y="6199632"/>
            <a:ext cx="228600" cy="41148"/>
          </a:xfrm>
          <a:prstGeom prst="rect">
            <a:avLst/>
          </a:prstGeom>
          <a:solidFill>
            <a:srgbClr val="6B7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40080" y="1828800"/>
            <a:ext cx="2148840" cy="3246120"/>
          </a:xfrm>
          <a:prstGeom prst="roundRect">
            <a:avLst/>
          </a:prstGeom>
          <a:solidFill>
            <a:srgbClr val="FFFFFF"/>
          </a:solidFill>
          <a:ln>
            <a:solidFill>
              <a:srgbClr val="B45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325880" y="2011680"/>
            <a:ext cx="777240" cy="640080"/>
          </a:xfrm>
          <a:prstGeom prst="rect">
            <a:avLst/>
          </a:prstGeom>
          <a:noFill/>
        </p:spPr>
        <p:txBody>
          <a:bodyPr wrap="square">
            <a:spAutoFit/>
          </a:bodyPr>
          <a:lstStyle/>
          <a:p>
            <a:pPr algn="ctr">
              <a:defRPr sz="2800" b="1">
                <a:solidFill>
                  <a:srgbClr val="B45B3D"/>
                </a:solidFill>
                <a:latin typeface="Georgia"/>
              </a:defRPr>
            </a:pPr>
            <a:r>
              <a:t>1</a:t>
            </a:r>
          </a:p>
        </p:txBody>
      </p:sp>
      <p:sp>
        <p:nvSpPr>
          <p:cNvPr id="12" name="TextBox 11"/>
          <p:cNvSpPr txBox="1"/>
          <p:nvPr/>
        </p:nvSpPr>
        <p:spPr>
          <a:xfrm>
            <a:off x="868680" y="2788920"/>
            <a:ext cx="1691640" cy="365760"/>
          </a:xfrm>
          <a:prstGeom prst="rect">
            <a:avLst/>
          </a:prstGeom>
          <a:noFill/>
        </p:spPr>
        <p:txBody>
          <a:bodyPr wrap="square">
            <a:spAutoFit/>
          </a:bodyPr>
          <a:lstStyle/>
          <a:p>
            <a:pPr algn="ctr">
              <a:defRPr sz="1600" b="1">
                <a:solidFill>
                  <a:srgbClr val="185358"/>
                </a:solidFill>
                <a:latin typeface="Aptos"/>
              </a:defRPr>
            </a:pPr>
            <a:r>
              <a:t>GROUND</a:t>
            </a:r>
          </a:p>
        </p:txBody>
      </p:sp>
      <p:sp>
        <p:nvSpPr>
          <p:cNvPr id="13" name="TextBox 12"/>
          <p:cNvSpPr txBox="1"/>
          <p:nvPr/>
        </p:nvSpPr>
        <p:spPr>
          <a:xfrm>
            <a:off x="868680" y="3337560"/>
            <a:ext cx="1691640" cy="1097280"/>
          </a:xfrm>
          <a:prstGeom prst="rect">
            <a:avLst/>
          </a:prstGeom>
          <a:noFill/>
        </p:spPr>
        <p:txBody>
          <a:bodyPr wrap="square">
            <a:spAutoFit/>
          </a:bodyPr>
          <a:lstStyle/>
          <a:p>
            <a:pPr algn="ctr">
              <a:defRPr sz="1400" b="0">
                <a:solidFill>
                  <a:srgbClr val="583D30"/>
                </a:solidFill>
                <a:latin typeface="Aptos"/>
              </a:defRPr>
            </a:pPr>
            <a:r>
              <a:t>Lay down your background colors.</a:t>
            </a:r>
          </a:p>
        </p:txBody>
      </p:sp>
      <p:sp>
        <p:nvSpPr>
          <p:cNvPr id="14" name="Rounded Rectangle 13"/>
          <p:cNvSpPr/>
          <p:nvPr/>
        </p:nvSpPr>
        <p:spPr>
          <a:xfrm>
            <a:off x="2944368" y="1828800"/>
            <a:ext cx="2148840" cy="3246120"/>
          </a:xfrm>
          <a:prstGeom prst="roundRect">
            <a:avLst/>
          </a:prstGeom>
          <a:solidFill>
            <a:srgbClr val="FFFFFF"/>
          </a:solidFill>
          <a:ln>
            <a:solidFill>
              <a:srgbClr val="267C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630168" y="2011680"/>
            <a:ext cx="777240" cy="640080"/>
          </a:xfrm>
          <a:prstGeom prst="rect">
            <a:avLst/>
          </a:prstGeom>
          <a:noFill/>
        </p:spPr>
        <p:txBody>
          <a:bodyPr wrap="square">
            <a:spAutoFit/>
          </a:bodyPr>
          <a:lstStyle/>
          <a:p>
            <a:pPr algn="ctr">
              <a:defRPr sz="2800" b="1">
                <a:solidFill>
                  <a:srgbClr val="267C80"/>
                </a:solidFill>
                <a:latin typeface="Georgia"/>
              </a:defRPr>
            </a:pPr>
            <a:r>
              <a:t>2</a:t>
            </a:r>
          </a:p>
        </p:txBody>
      </p:sp>
      <p:sp>
        <p:nvSpPr>
          <p:cNvPr id="16" name="TextBox 15"/>
          <p:cNvSpPr txBox="1"/>
          <p:nvPr/>
        </p:nvSpPr>
        <p:spPr>
          <a:xfrm>
            <a:off x="3172968" y="2788920"/>
            <a:ext cx="1691640" cy="365760"/>
          </a:xfrm>
          <a:prstGeom prst="rect">
            <a:avLst/>
          </a:prstGeom>
          <a:noFill/>
        </p:spPr>
        <p:txBody>
          <a:bodyPr wrap="square">
            <a:spAutoFit/>
          </a:bodyPr>
          <a:lstStyle/>
          <a:p>
            <a:pPr algn="ctr">
              <a:defRPr sz="1600" b="1">
                <a:solidFill>
                  <a:srgbClr val="185358"/>
                </a:solidFill>
                <a:latin typeface="Aptos"/>
              </a:defRPr>
            </a:pPr>
            <a:r>
              <a:t>REMEMBER</a:t>
            </a:r>
          </a:p>
        </p:txBody>
      </p:sp>
      <p:sp>
        <p:nvSpPr>
          <p:cNvPr id="17" name="TextBox 16"/>
          <p:cNvSpPr txBox="1"/>
          <p:nvPr/>
        </p:nvSpPr>
        <p:spPr>
          <a:xfrm>
            <a:off x="3172968" y="3337560"/>
            <a:ext cx="1691640" cy="1097280"/>
          </a:xfrm>
          <a:prstGeom prst="rect">
            <a:avLst/>
          </a:prstGeom>
          <a:noFill/>
        </p:spPr>
        <p:txBody>
          <a:bodyPr wrap="square">
            <a:spAutoFit/>
          </a:bodyPr>
          <a:lstStyle/>
          <a:p>
            <a:pPr algn="ctr">
              <a:defRPr sz="1400" b="0">
                <a:solidFill>
                  <a:srgbClr val="583D30"/>
                </a:solidFill>
                <a:latin typeface="Aptos"/>
              </a:defRPr>
            </a:pPr>
            <a:r>
              <a:t>Add shapes or marks from memory.</a:t>
            </a:r>
          </a:p>
        </p:txBody>
      </p:sp>
      <p:sp>
        <p:nvSpPr>
          <p:cNvPr id="18" name="Rounded Rectangle 17"/>
          <p:cNvSpPr/>
          <p:nvPr/>
        </p:nvSpPr>
        <p:spPr>
          <a:xfrm>
            <a:off x="5248656" y="1828800"/>
            <a:ext cx="2148840" cy="3246120"/>
          </a:xfrm>
          <a:prstGeom prst="roundRect">
            <a:avLst/>
          </a:prstGeom>
          <a:solidFill>
            <a:srgbClr val="FFFFFF"/>
          </a:solidFill>
          <a:ln>
            <a:solidFill>
              <a:srgbClr val="6B7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934456" y="2011680"/>
            <a:ext cx="777240" cy="640080"/>
          </a:xfrm>
          <a:prstGeom prst="rect">
            <a:avLst/>
          </a:prstGeom>
          <a:noFill/>
        </p:spPr>
        <p:txBody>
          <a:bodyPr wrap="square">
            <a:spAutoFit/>
          </a:bodyPr>
          <a:lstStyle/>
          <a:p>
            <a:pPr algn="ctr">
              <a:defRPr sz="2800" b="1">
                <a:solidFill>
                  <a:srgbClr val="6B7F5E"/>
                </a:solidFill>
                <a:latin typeface="Georgia"/>
              </a:defRPr>
            </a:pPr>
            <a:r>
              <a:t>3</a:t>
            </a:r>
          </a:p>
        </p:txBody>
      </p:sp>
      <p:sp>
        <p:nvSpPr>
          <p:cNvPr id="20" name="TextBox 19"/>
          <p:cNvSpPr txBox="1"/>
          <p:nvPr/>
        </p:nvSpPr>
        <p:spPr>
          <a:xfrm>
            <a:off x="5477256" y="2788920"/>
            <a:ext cx="1691640" cy="365760"/>
          </a:xfrm>
          <a:prstGeom prst="rect">
            <a:avLst/>
          </a:prstGeom>
          <a:noFill/>
        </p:spPr>
        <p:txBody>
          <a:bodyPr wrap="square">
            <a:spAutoFit/>
          </a:bodyPr>
          <a:lstStyle/>
          <a:p>
            <a:pPr algn="ctr">
              <a:defRPr sz="1600" b="1">
                <a:solidFill>
                  <a:srgbClr val="185358"/>
                </a:solidFill>
                <a:latin typeface="Aptos"/>
              </a:defRPr>
            </a:pPr>
            <a:r>
              <a:t>CONNECT</a:t>
            </a:r>
          </a:p>
        </p:txBody>
      </p:sp>
      <p:sp>
        <p:nvSpPr>
          <p:cNvPr id="21" name="TextBox 20"/>
          <p:cNvSpPr txBox="1"/>
          <p:nvPr/>
        </p:nvSpPr>
        <p:spPr>
          <a:xfrm>
            <a:off x="5477256" y="3337560"/>
            <a:ext cx="1691640" cy="1097280"/>
          </a:xfrm>
          <a:prstGeom prst="rect">
            <a:avLst/>
          </a:prstGeom>
          <a:noFill/>
        </p:spPr>
        <p:txBody>
          <a:bodyPr wrap="square">
            <a:spAutoFit/>
          </a:bodyPr>
          <a:lstStyle/>
          <a:p>
            <a:pPr algn="ctr">
              <a:defRPr sz="1400" b="0">
                <a:solidFill>
                  <a:srgbClr val="583D30"/>
                </a:solidFill>
                <a:latin typeface="Aptos"/>
              </a:defRPr>
            </a:pPr>
            <a:r>
              <a:t>Create a line/path/thread through the piece.</a:t>
            </a:r>
          </a:p>
        </p:txBody>
      </p:sp>
      <p:sp>
        <p:nvSpPr>
          <p:cNvPr id="22" name="Rounded Rectangle 21"/>
          <p:cNvSpPr/>
          <p:nvPr/>
        </p:nvSpPr>
        <p:spPr>
          <a:xfrm>
            <a:off x="7552944" y="1828800"/>
            <a:ext cx="2148840" cy="3246120"/>
          </a:xfrm>
          <a:prstGeom prst="roundRect">
            <a:avLst/>
          </a:prstGeom>
          <a:solidFill>
            <a:srgbClr val="FFFFFF"/>
          </a:solidFill>
          <a:ln>
            <a:solidFill>
              <a:srgbClr val="C5994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238744" y="2011680"/>
            <a:ext cx="777240" cy="640080"/>
          </a:xfrm>
          <a:prstGeom prst="rect">
            <a:avLst/>
          </a:prstGeom>
          <a:noFill/>
        </p:spPr>
        <p:txBody>
          <a:bodyPr wrap="square">
            <a:spAutoFit/>
          </a:bodyPr>
          <a:lstStyle/>
          <a:p>
            <a:pPr algn="ctr">
              <a:defRPr sz="2800" b="1">
                <a:solidFill>
                  <a:srgbClr val="C59943"/>
                </a:solidFill>
                <a:latin typeface="Georgia"/>
              </a:defRPr>
            </a:pPr>
            <a:r>
              <a:t>4</a:t>
            </a:r>
          </a:p>
        </p:txBody>
      </p:sp>
      <p:sp>
        <p:nvSpPr>
          <p:cNvPr id="24" name="TextBox 23"/>
          <p:cNvSpPr txBox="1"/>
          <p:nvPr/>
        </p:nvSpPr>
        <p:spPr>
          <a:xfrm>
            <a:off x="7781544" y="2788920"/>
            <a:ext cx="1691640" cy="365760"/>
          </a:xfrm>
          <a:prstGeom prst="rect">
            <a:avLst/>
          </a:prstGeom>
          <a:noFill/>
        </p:spPr>
        <p:txBody>
          <a:bodyPr wrap="square">
            <a:spAutoFit/>
          </a:bodyPr>
          <a:lstStyle/>
          <a:p>
            <a:pPr algn="ctr">
              <a:defRPr sz="1600" b="1">
                <a:solidFill>
                  <a:srgbClr val="185358"/>
                </a:solidFill>
                <a:latin typeface="Aptos"/>
              </a:defRPr>
            </a:pPr>
            <a:r>
              <a:t>HONOR</a:t>
            </a:r>
          </a:p>
        </p:txBody>
      </p:sp>
      <p:sp>
        <p:nvSpPr>
          <p:cNvPr id="25" name="TextBox 24"/>
          <p:cNvSpPr txBox="1"/>
          <p:nvPr/>
        </p:nvSpPr>
        <p:spPr>
          <a:xfrm>
            <a:off x="7781544" y="3337560"/>
            <a:ext cx="1691640" cy="1097280"/>
          </a:xfrm>
          <a:prstGeom prst="rect">
            <a:avLst/>
          </a:prstGeom>
          <a:noFill/>
        </p:spPr>
        <p:txBody>
          <a:bodyPr wrap="square">
            <a:spAutoFit/>
          </a:bodyPr>
          <a:lstStyle/>
          <a:p>
            <a:pPr algn="ctr">
              <a:defRPr sz="1400" b="0">
                <a:solidFill>
                  <a:srgbClr val="583D30"/>
                </a:solidFill>
                <a:latin typeface="Aptos"/>
              </a:defRPr>
            </a:pPr>
            <a:r>
              <a:t>Add your personal symbols.</a:t>
            </a:r>
          </a:p>
        </p:txBody>
      </p:sp>
      <p:sp>
        <p:nvSpPr>
          <p:cNvPr id="26" name="Rounded Rectangle 25"/>
          <p:cNvSpPr/>
          <p:nvPr/>
        </p:nvSpPr>
        <p:spPr>
          <a:xfrm>
            <a:off x="9857232" y="1828800"/>
            <a:ext cx="2148840" cy="3246120"/>
          </a:xfrm>
          <a:prstGeom prst="roundRect">
            <a:avLst/>
          </a:prstGeom>
          <a:solidFill>
            <a:srgbClr val="FFFFFF"/>
          </a:solidFill>
          <a:ln>
            <a:solidFill>
              <a:srgbClr val="B56F6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0543032" y="2011680"/>
            <a:ext cx="777240" cy="640080"/>
          </a:xfrm>
          <a:prstGeom prst="rect">
            <a:avLst/>
          </a:prstGeom>
          <a:noFill/>
        </p:spPr>
        <p:txBody>
          <a:bodyPr wrap="square">
            <a:spAutoFit/>
          </a:bodyPr>
          <a:lstStyle/>
          <a:p>
            <a:pPr algn="ctr">
              <a:defRPr sz="2800" b="1">
                <a:solidFill>
                  <a:srgbClr val="B56F6F"/>
                </a:solidFill>
                <a:latin typeface="Georgia"/>
              </a:defRPr>
            </a:pPr>
            <a:r>
              <a:t>5</a:t>
            </a:r>
          </a:p>
        </p:txBody>
      </p:sp>
      <p:sp>
        <p:nvSpPr>
          <p:cNvPr id="28" name="TextBox 27"/>
          <p:cNvSpPr txBox="1"/>
          <p:nvPr/>
        </p:nvSpPr>
        <p:spPr>
          <a:xfrm>
            <a:off x="10085832" y="2788920"/>
            <a:ext cx="1691640" cy="365760"/>
          </a:xfrm>
          <a:prstGeom prst="rect">
            <a:avLst/>
          </a:prstGeom>
          <a:noFill/>
        </p:spPr>
        <p:txBody>
          <a:bodyPr wrap="square">
            <a:spAutoFit/>
          </a:bodyPr>
          <a:lstStyle/>
          <a:p>
            <a:pPr algn="ctr">
              <a:defRPr sz="1600" b="1">
                <a:solidFill>
                  <a:srgbClr val="185358"/>
                </a:solidFill>
                <a:latin typeface="Aptos"/>
              </a:defRPr>
            </a:pPr>
            <a:r>
              <a:t>CARRY</a:t>
            </a:r>
          </a:p>
        </p:txBody>
      </p:sp>
      <p:sp>
        <p:nvSpPr>
          <p:cNvPr id="29" name="TextBox 28"/>
          <p:cNvSpPr txBox="1"/>
          <p:nvPr/>
        </p:nvSpPr>
        <p:spPr>
          <a:xfrm>
            <a:off x="10085832" y="3337560"/>
            <a:ext cx="1691640" cy="1097280"/>
          </a:xfrm>
          <a:prstGeom prst="rect">
            <a:avLst/>
          </a:prstGeom>
          <a:noFill/>
        </p:spPr>
        <p:txBody>
          <a:bodyPr wrap="square">
            <a:spAutoFit/>
          </a:bodyPr>
          <a:lstStyle/>
          <a:p>
            <a:pPr algn="ctr">
              <a:defRPr sz="1400" b="0">
                <a:solidFill>
                  <a:srgbClr val="583D30"/>
                </a:solidFill>
                <a:latin typeface="Aptos"/>
              </a:defRPr>
            </a:pPr>
            <a:r>
              <a:t>Finish with one detail for the future.</a:t>
            </a:r>
          </a:p>
        </p:txBody>
      </p:sp>
      <p:sp>
        <p:nvSpPr>
          <p:cNvPr id="30" name="TextBox 29"/>
          <p:cNvSpPr txBox="1"/>
          <p:nvPr/>
        </p:nvSpPr>
        <p:spPr>
          <a:xfrm>
            <a:off x="502920" y="6473952"/>
            <a:ext cx="11155680" cy="228600"/>
          </a:xfrm>
          <a:prstGeom prst="rect">
            <a:avLst/>
          </a:prstGeom>
          <a:noFill/>
        </p:spPr>
        <p:txBody>
          <a:bodyPr wrap="none">
            <a:spAutoFit/>
          </a:bodyPr>
          <a:lstStyle/>
          <a:p>
            <a:pPr algn="ctr">
              <a:defRPr sz="1000">
                <a:solidFill>
                  <a:srgbClr val="583D30"/>
                </a:solidFill>
                <a:latin typeface="Aptos"/>
              </a:defRPr>
            </a:pPr>
            <a:r>
              <a:t>Creative Storyteller Studio Café • Create. Connect. Be Inspired.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85358"/>
        </a:solidFill>
        <a:effectLst/>
      </p:bgPr>
    </p:bg>
    <p:spTree>
      <p:nvGrpSpPr>
        <p:cNvPr id="1" name=""/>
        <p:cNvGrpSpPr/>
        <p:nvPr/>
      </p:nvGrpSpPr>
      <p:grpSpPr/>
      <p:sp>
        <p:nvSpPr>
          <p:cNvPr id="2" name="TextBox 1"/>
          <p:cNvSpPr txBox="1"/>
          <p:nvPr/>
        </p:nvSpPr>
        <p:spPr>
          <a:xfrm>
            <a:off x="731520" y="640080"/>
            <a:ext cx="10698480" cy="731520"/>
          </a:xfrm>
          <a:prstGeom prst="rect">
            <a:avLst/>
          </a:prstGeom>
          <a:noFill/>
        </p:spPr>
        <p:txBody>
          <a:bodyPr wrap="square">
            <a:spAutoFit/>
          </a:bodyPr>
          <a:lstStyle/>
          <a:p>
            <a:pPr algn="ctr">
              <a:defRPr sz="3400" b="1">
                <a:solidFill>
                  <a:srgbClr val="FFFFFF"/>
                </a:solidFill>
                <a:latin typeface="Georgia"/>
              </a:defRPr>
            </a:pPr>
            <a:r>
              <a:t>CREATE</a:t>
            </a:r>
          </a:p>
        </p:txBody>
      </p:sp>
      <p:sp>
        <p:nvSpPr>
          <p:cNvPr id="3" name="TextBox 2"/>
          <p:cNvSpPr txBox="1"/>
          <p:nvPr/>
        </p:nvSpPr>
        <p:spPr>
          <a:xfrm>
            <a:off x="1005840" y="1508760"/>
            <a:ext cx="10149840" cy="640080"/>
          </a:xfrm>
          <a:prstGeom prst="rect">
            <a:avLst/>
          </a:prstGeom>
          <a:noFill/>
        </p:spPr>
        <p:txBody>
          <a:bodyPr wrap="square">
            <a:spAutoFit/>
          </a:bodyPr>
          <a:lstStyle/>
          <a:p>
            <a:pPr algn="ctr">
              <a:defRPr sz="2200" b="0">
                <a:solidFill>
                  <a:srgbClr val="F8F2E5"/>
                </a:solidFill>
                <a:latin typeface="Georgia"/>
              </a:defRPr>
            </a:pPr>
            <a:r>
              <a:t>Let your hands tell the part of the story that words cannot.</a:t>
            </a:r>
          </a:p>
        </p:txBody>
      </p:sp>
      <p:sp>
        <p:nvSpPr>
          <p:cNvPr id="4" name="TextBox 3"/>
          <p:cNvSpPr txBox="1"/>
          <p:nvPr/>
        </p:nvSpPr>
        <p:spPr>
          <a:xfrm>
            <a:off x="4160520" y="2514600"/>
            <a:ext cx="3840480" cy="548640"/>
          </a:xfrm>
          <a:prstGeom prst="rect">
            <a:avLst/>
          </a:prstGeom>
          <a:noFill/>
        </p:spPr>
        <p:txBody>
          <a:bodyPr wrap="square">
            <a:spAutoFit/>
          </a:bodyPr>
          <a:lstStyle/>
          <a:p>
            <a:pPr algn="ctr">
              <a:defRPr sz="2100" b="1">
                <a:solidFill>
                  <a:srgbClr val="C59943"/>
                </a:solidFill>
                <a:latin typeface="Aptos"/>
              </a:defRPr>
            </a:pPr>
            <a:r>
              <a:t>40–45 MINUTES</a:t>
            </a:r>
          </a:p>
        </p:txBody>
      </p:sp>
      <p:sp>
        <p:nvSpPr>
          <p:cNvPr id="5" name="TextBox 4"/>
          <p:cNvSpPr txBox="1"/>
          <p:nvPr/>
        </p:nvSpPr>
        <p:spPr>
          <a:xfrm>
            <a:off x="1828800" y="3337560"/>
            <a:ext cx="8549640" cy="502920"/>
          </a:xfrm>
          <a:prstGeom prst="rect">
            <a:avLst/>
          </a:prstGeom>
          <a:noFill/>
        </p:spPr>
        <p:txBody>
          <a:bodyPr wrap="square">
            <a:spAutoFit/>
          </a:bodyPr>
          <a:lstStyle/>
          <a:p>
            <a:pPr algn="ctr">
              <a:defRPr sz="2000" b="1">
                <a:solidFill>
                  <a:srgbClr val="FFFFFF"/>
                </a:solidFill>
                <a:latin typeface="Aptos"/>
              </a:defRPr>
            </a:pPr>
            <a:r>
              <a:t>Paint • Layer • Pause • Notice • Continue</a:t>
            </a:r>
          </a:p>
        </p:txBody>
      </p:sp>
      <p:sp>
        <p:nvSpPr>
          <p:cNvPr id="6" name="TextBox 5"/>
          <p:cNvSpPr txBox="1"/>
          <p:nvPr/>
        </p:nvSpPr>
        <p:spPr>
          <a:xfrm>
            <a:off x="1828800" y="4617720"/>
            <a:ext cx="8549640" cy="502920"/>
          </a:xfrm>
          <a:prstGeom prst="rect">
            <a:avLst/>
          </a:prstGeom>
          <a:noFill/>
        </p:spPr>
        <p:txBody>
          <a:bodyPr wrap="square">
            <a:spAutoFit/>
          </a:bodyPr>
          <a:lstStyle/>
          <a:p>
            <a:pPr algn="ctr">
              <a:defRPr sz="1800" b="0">
                <a:solidFill>
                  <a:srgbClr val="F8F2E5"/>
                </a:solidFill>
                <a:latin typeface="Aptos"/>
              </a:defRPr>
            </a:pPr>
            <a:r>
              <a:t>Tía Cat prompt: “What does your canvas need now?”</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2E5"/>
        </a:solidFill>
        <a:effectLst/>
      </p:bgPr>
    </p:bg>
    <p:spTree>
      <p:nvGrpSpPr>
        <p:cNvPr id="1" name=""/>
        <p:cNvGrpSpPr/>
        <p:nvPr/>
      </p:nvGrpSpPr>
      <p:grpSpPr/>
      <p:sp>
        <p:nvSpPr>
          <p:cNvPr id="2" name="Rectangle 1"/>
          <p:cNvSpPr/>
          <p:nvPr/>
        </p:nvSpPr>
        <p:spPr>
          <a:xfrm>
            <a:off x="0" y="0"/>
            <a:ext cx="12191695" cy="164592"/>
          </a:xfrm>
          <a:prstGeom prst="rect">
            <a:avLst/>
          </a:prstGeom>
          <a:solidFill>
            <a:srgbClr val="B56F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927080" cy="914400"/>
          </a:xfrm>
          <a:prstGeom prst="rect">
            <a:avLst/>
          </a:prstGeom>
          <a:noFill/>
        </p:spPr>
        <p:txBody>
          <a:bodyPr wrap="none">
            <a:spAutoFit/>
          </a:bodyPr>
          <a:lstStyle/>
          <a:p>
            <a:pPr>
              <a:defRPr b="1" sz="3000">
                <a:solidFill>
                  <a:srgbClr val="185358"/>
                </a:solidFill>
                <a:latin typeface="Georgia"/>
              </a:defRPr>
            </a:pPr>
            <a:r>
              <a:t>Pause &amp; Listen to Your Canvas</a:t>
            </a:r>
          </a:p>
          <a:p>
            <a:pPr>
              <a:spcBef>
                <a:spcPts val="500"/>
              </a:spcBef>
              <a:defRPr sz="1600">
                <a:solidFill>
                  <a:srgbClr val="583D30"/>
                </a:solidFill>
                <a:latin typeface="Aptos"/>
              </a:defRPr>
            </a:pPr>
            <a:r>
              <a:t>Put the brush down for a moment.</a:t>
            </a:r>
          </a:p>
        </p:txBody>
      </p:sp>
      <p:sp>
        <p:nvSpPr>
          <p:cNvPr id="4" name="Oval 3"/>
          <p:cNvSpPr/>
          <p:nvPr/>
        </p:nvSpPr>
        <p:spPr>
          <a:xfrm>
            <a:off x="9784080" y="502920"/>
            <a:ext cx="164592" cy="164592"/>
          </a:xfrm>
          <a:prstGeom prst="ellipse">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0287000" y="502920"/>
            <a:ext cx="164592" cy="164592"/>
          </a:xfrm>
          <a:prstGeom prst="ellipse">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0789920" y="502920"/>
            <a:ext cx="164592" cy="164592"/>
          </a:xfrm>
          <a:prstGeom prst="ellipse">
            <a:avLst/>
          </a:prstGeom>
          <a:solidFill>
            <a:srgbClr val="267C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58368" y="6199632"/>
            <a:ext cx="228600" cy="41148"/>
          </a:xfrm>
          <a:prstGeom prst="rect">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960120" y="6199632"/>
            <a:ext cx="228600" cy="41148"/>
          </a:xfrm>
          <a:prstGeom prst="rect">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261872" y="6199632"/>
            <a:ext cx="228600" cy="41148"/>
          </a:xfrm>
          <a:prstGeom prst="rect">
            <a:avLst/>
          </a:prstGeom>
          <a:solidFill>
            <a:srgbClr val="6B7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 y="1508760"/>
            <a:ext cx="3200400" cy="411480"/>
          </a:xfrm>
          <a:prstGeom prst="rect">
            <a:avLst/>
          </a:prstGeom>
          <a:noFill/>
        </p:spPr>
        <p:txBody>
          <a:bodyPr wrap="square">
            <a:spAutoFit/>
          </a:bodyPr>
          <a:lstStyle/>
          <a:p>
            <a:pPr algn="l">
              <a:defRPr sz="2000" b="1">
                <a:solidFill>
                  <a:srgbClr val="185358"/>
                </a:solidFill>
                <a:latin typeface="Aptos"/>
              </a:defRPr>
            </a:pPr>
            <a:r>
              <a:t>Finish one of these:</a:t>
            </a:r>
          </a:p>
        </p:txBody>
      </p:sp>
      <p:sp>
        <p:nvSpPr>
          <p:cNvPr id="11" name="Rounded Rectangle 10"/>
          <p:cNvSpPr/>
          <p:nvPr/>
        </p:nvSpPr>
        <p:spPr>
          <a:xfrm>
            <a:off x="822960" y="2057400"/>
            <a:ext cx="5074920" cy="1143000"/>
          </a:xfrm>
          <a:prstGeom prst="roundRect">
            <a:avLst/>
          </a:prstGeom>
          <a:solidFill>
            <a:srgbClr val="FFFFFF"/>
          </a:solidFill>
          <a:ln w="20320">
            <a:solidFill>
              <a:srgbClr val="267C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24128" y="2221992"/>
            <a:ext cx="4672583" cy="384048"/>
          </a:xfrm>
          <a:prstGeom prst="rect">
            <a:avLst/>
          </a:prstGeom>
          <a:noFill/>
        </p:spPr>
        <p:txBody>
          <a:bodyPr wrap="square">
            <a:spAutoFit/>
          </a:bodyPr>
          <a:lstStyle/>
          <a:p>
            <a:pPr algn="l">
              <a:defRPr sz="1800" b="1">
                <a:solidFill>
                  <a:srgbClr val="267C80"/>
                </a:solidFill>
                <a:latin typeface="Aptos"/>
              </a:defRPr>
            </a:pPr>
            <a:r>
              <a:t>I CARRY…</a:t>
            </a:r>
          </a:p>
        </p:txBody>
      </p:sp>
      <p:sp>
        <p:nvSpPr>
          <p:cNvPr id="13" name="TextBox 12"/>
          <p:cNvSpPr txBox="1"/>
          <p:nvPr/>
        </p:nvSpPr>
        <p:spPr>
          <a:xfrm>
            <a:off x="1024128" y="2697480"/>
            <a:ext cx="4672583" cy="338328"/>
          </a:xfrm>
          <a:prstGeom prst="rect">
            <a:avLst/>
          </a:prstGeom>
          <a:noFill/>
        </p:spPr>
        <p:txBody>
          <a:bodyPr wrap="square">
            <a:spAutoFit/>
          </a:bodyPr>
          <a:lstStyle/>
          <a:p>
            <a:pPr algn="l">
              <a:defRPr sz="1500" b="0">
                <a:solidFill>
                  <a:srgbClr val="583D30"/>
                </a:solidFill>
                <a:latin typeface="Aptos"/>
              </a:defRPr>
            </a:pPr>
            <a:r>
              <a:t>What strength, lesson, value, or memory lives in you?</a:t>
            </a:r>
          </a:p>
        </p:txBody>
      </p:sp>
      <p:sp>
        <p:nvSpPr>
          <p:cNvPr id="14" name="Rounded Rectangle 13"/>
          <p:cNvSpPr/>
          <p:nvPr/>
        </p:nvSpPr>
        <p:spPr>
          <a:xfrm>
            <a:off x="6263640" y="2057400"/>
            <a:ext cx="5074920" cy="1143000"/>
          </a:xfrm>
          <a:prstGeom prst="roundRect">
            <a:avLst/>
          </a:prstGeom>
          <a:solidFill>
            <a:srgbClr val="FFFFFF"/>
          </a:solidFill>
          <a:ln w="20320">
            <a:solidFill>
              <a:srgbClr val="B45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64807" y="2221992"/>
            <a:ext cx="4672583" cy="384048"/>
          </a:xfrm>
          <a:prstGeom prst="rect">
            <a:avLst/>
          </a:prstGeom>
          <a:noFill/>
        </p:spPr>
        <p:txBody>
          <a:bodyPr wrap="square">
            <a:spAutoFit/>
          </a:bodyPr>
          <a:lstStyle/>
          <a:p>
            <a:pPr algn="l">
              <a:defRPr sz="1800" b="1">
                <a:solidFill>
                  <a:srgbClr val="B45B3D"/>
                </a:solidFill>
                <a:latin typeface="Aptos"/>
              </a:defRPr>
            </a:pPr>
            <a:r>
              <a:t>I REMEMBER…</a:t>
            </a:r>
          </a:p>
        </p:txBody>
      </p:sp>
      <p:sp>
        <p:nvSpPr>
          <p:cNvPr id="16" name="TextBox 15"/>
          <p:cNvSpPr txBox="1"/>
          <p:nvPr/>
        </p:nvSpPr>
        <p:spPr>
          <a:xfrm>
            <a:off x="6464807" y="2697480"/>
            <a:ext cx="4672583" cy="338328"/>
          </a:xfrm>
          <a:prstGeom prst="rect">
            <a:avLst/>
          </a:prstGeom>
          <a:noFill/>
        </p:spPr>
        <p:txBody>
          <a:bodyPr wrap="square">
            <a:spAutoFit/>
          </a:bodyPr>
          <a:lstStyle/>
          <a:p>
            <a:pPr algn="l">
              <a:defRPr sz="1500" b="0">
                <a:solidFill>
                  <a:srgbClr val="583D30"/>
                </a:solidFill>
                <a:latin typeface="Aptos"/>
              </a:defRPr>
            </a:pPr>
            <a:r>
              <a:t>What person, place, moment, or tradition surfaced today?</a:t>
            </a:r>
          </a:p>
        </p:txBody>
      </p:sp>
      <p:sp>
        <p:nvSpPr>
          <p:cNvPr id="17" name="Rounded Rectangle 16"/>
          <p:cNvSpPr/>
          <p:nvPr/>
        </p:nvSpPr>
        <p:spPr>
          <a:xfrm>
            <a:off x="822960" y="3520440"/>
            <a:ext cx="5074920" cy="1143000"/>
          </a:xfrm>
          <a:prstGeom prst="roundRect">
            <a:avLst/>
          </a:prstGeom>
          <a:solidFill>
            <a:srgbClr val="FFFFFF"/>
          </a:solidFill>
          <a:ln w="20320">
            <a:solidFill>
              <a:srgbClr val="C5994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24128" y="3685032"/>
            <a:ext cx="4672583" cy="384048"/>
          </a:xfrm>
          <a:prstGeom prst="rect">
            <a:avLst/>
          </a:prstGeom>
          <a:noFill/>
        </p:spPr>
        <p:txBody>
          <a:bodyPr wrap="square">
            <a:spAutoFit/>
          </a:bodyPr>
          <a:lstStyle/>
          <a:p>
            <a:pPr algn="l">
              <a:defRPr sz="1800" b="1">
                <a:solidFill>
                  <a:srgbClr val="C59943"/>
                </a:solidFill>
                <a:latin typeface="Aptos"/>
              </a:defRPr>
            </a:pPr>
            <a:r>
              <a:t>I HONOR…</a:t>
            </a:r>
          </a:p>
        </p:txBody>
      </p:sp>
      <p:sp>
        <p:nvSpPr>
          <p:cNvPr id="19" name="TextBox 18"/>
          <p:cNvSpPr txBox="1"/>
          <p:nvPr/>
        </p:nvSpPr>
        <p:spPr>
          <a:xfrm>
            <a:off x="1024128" y="4160520"/>
            <a:ext cx="4672583" cy="338328"/>
          </a:xfrm>
          <a:prstGeom prst="rect">
            <a:avLst/>
          </a:prstGeom>
          <a:noFill/>
        </p:spPr>
        <p:txBody>
          <a:bodyPr wrap="square">
            <a:spAutoFit/>
          </a:bodyPr>
          <a:lstStyle/>
          <a:p>
            <a:pPr algn="l">
              <a:defRPr sz="1500" b="0">
                <a:solidFill>
                  <a:srgbClr val="583D30"/>
                </a:solidFill>
                <a:latin typeface="Aptos"/>
              </a:defRPr>
            </a:pPr>
            <a:r>
              <a:t>What deserves to be named or held with gratitude?</a:t>
            </a:r>
          </a:p>
        </p:txBody>
      </p:sp>
      <p:sp>
        <p:nvSpPr>
          <p:cNvPr id="20" name="Rounded Rectangle 19"/>
          <p:cNvSpPr/>
          <p:nvPr/>
        </p:nvSpPr>
        <p:spPr>
          <a:xfrm>
            <a:off x="6263640" y="3520440"/>
            <a:ext cx="5074920" cy="1143000"/>
          </a:xfrm>
          <a:prstGeom prst="roundRect">
            <a:avLst/>
          </a:prstGeom>
          <a:solidFill>
            <a:srgbClr val="FFFFFF"/>
          </a:solidFill>
          <a:ln w="20320">
            <a:solidFill>
              <a:srgbClr val="6B7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64807" y="3685032"/>
            <a:ext cx="4672583" cy="384048"/>
          </a:xfrm>
          <a:prstGeom prst="rect">
            <a:avLst/>
          </a:prstGeom>
          <a:noFill/>
        </p:spPr>
        <p:txBody>
          <a:bodyPr wrap="square">
            <a:spAutoFit/>
          </a:bodyPr>
          <a:lstStyle/>
          <a:p>
            <a:pPr algn="l">
              <a:defRPr sz="1800" b="1">
                <a:solidFill>
                  <a:srgbClr val="6B7F5E"/>
                </a:solidFill>
                <a:latin typeface="Aptos"/>
              </a:defRPr>
            </a:pPr>
            <a:r>
              <a:t>I PASS FORWARD…</a:t>
            </a:r>
          </a:p>
        </p:txBody>
      </p:sp>
      <p:sp>
        <p:nvSpPr>
          <p:cNvPr id="22" name="TextBox 21"/>
          <p:cNvSpPr txBox="1"/>
          <p:nvPr/>
        </p:nvSpPr>
        <p:spPr>
          <a:xfrm>
            <a:off x="6464807" y="4160520"/>
            <a:ext cx="4672583" cy="338328"/>
          </a:xfrm>
          <a:prstGeom prst="rect">
            <a:avLst/>
          </a:prstGeom>
          <a:noFill/>
        </p:spPr>
        <p:txBody>
          <a:bodyPr wrap="square">
            <a:spAutoFit/>
          </a:bodyPr>
          <a:lstStyle/>
          <a:p>
            <a:pPr algn="l">
              <a:defRPr sz="1500" b="0">
                <a:solidFill>
                  <a:srgbClr val="583D30"/>
                </a:solidFill>
                <a:latin typeface="Aptos"/>
              </a:defRPr>
            </a:pPr>
            <a:r>
              <a:t>What do you hope someone after you receives?</a:t>
            </a:r>
          </a:p>
        </p:txBody>
      </p:sp>
      <p:sp>
        <p:nvSpPr>
          <p:cNvPr id="23" name="TextBox 22"/>
          <p:cNvSpPr txBox="1"/>
          <p:nvPr/>
        </p:nvSpPr>
        <p:spPr>
          <a:xfrm>
            <a:off x="502920" y="6473952"/>
            <a:ext cx="11155680" cy="228600"/>
          </a:xfrm>
          <a:prstGeom prst="rect">
            <a:avLst/>
          </a:prstGeom>
          <a:noFill/>
        </p:spPr>
        <p:txBody>
          <a:bodyPr wrap="none">
            <a:spAutoFit/>
          </a:bodyPr>
          <a:lstStyle/>
          <a:p>
            <a:pPr algn="ctr">
              <a:defRPr sz="1000">
                <a:solidFill>
                  <a:srgbClr val="583D30"/>
                </a:solidFill>
                <a:latin typeface="Aptos"/>
              </a:defRPr>
            </a:pPr>
            <a:r>
              <a:t>Creative Storyteller Studio Café • Create. Connect. Be Inspired.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2E5"/>
        </a:solidFill>
        <a:effectLst/>
      </p:bgPr>
    </p:bg>
    <p:spTree>
      <p:nvGrpSpPr>
        <p:cNvPr id="1" name=""/>
        <p:cNvGrpSpPr/>
        <p:nvPr/>
      </p:nvGrpSpPr>
      <p:grpSpPr/>
      <p:sp>
        <p:nvSpPr>
          <p:cNvPr id="2" name="Rectangle 1"/>
          <p:cNvSpPr/>
          <p:nvPr/>
        </p:nvSpPr>
        <p:spPr>
          <a:xfrm>
            <a:off x="0" y="0"/>
            <a:ext cx="12191695" cy="164592"/>
          </a:xfrm>
          <a:prstGeom prst="rect">
            <a:avLst/>
          </a:prstGeom>
          <a:solidFill>
            <a:srgbClr val="267C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927080" cy="914400"/>
          </a:xfrm>
          <a:prstGeom prst="rect">
            <a:avLst/>
          </a:prstGeom>
          <a:noFill/>
        </p:spPr>
        <p:txBody>
          <a:bodyPr wrap="none">
            <a:spAutoFit/>
          </a:bodyPr>
          <a:lstStyle/>
          <a:p>
            <a:pPr>
              <a:defRPr b="1" sz="3000">
                <a:solidFill>
                  <a:srgbClr val="185358"/>
                </a:solidFill>
                <a:latin typeface="Georgia"/>
              </a:defRPr>
            </a:pPr>
            <a:r>
              <a:t>Give Your Piece a Title</a:t>
            </a:r>
          </a:p>
          <a:p>
            <a:pPr>
              <a:spcBef>
                <a:spcPts val="500"/>
              </a:spcBef>
              <a:defRPr sz="1600">
                <a:solidFill>
                  <a:srgbClr val="583D30"/>
                </a:solidFill>
                <a:latin typeface="Aptos"/>
              </a:defRPr>
            </a:pPr>
            <a:r>
              <a:t>A title can hold the story without explaining all of it.</a:t>
            </a:r>
          </a:p>
        </p:txBody>
      </p:sp>
      <p:sp>
        <p:nvSpPr>
          <p:cNvPr id="4" name="Oval 3"/>
          <p:cNvSpPr/>
          <p:nvPr/>
        </p:nvSpPr>
        <p:spPr>
          <a:xfrm>
            <a:off x="9784080" y="502920"/>
            <a:ext cx="164592" cy="164592"/>
          </a:xfrm>
          <a:prstGeom prst="ellipse">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0287000" y="502920"/>
            <a:ext cx="164592" cy="164592"/>
          </a:xfrm>
          <a:prstGeom prst="ellipse">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0789920" y="502920"/>
            <a:ext cx="164592" cy="164592"/>
          </a:xfrm>
          <a:prstGeom prst="ellipse">
            <a:avLst/>
          </a:prstGeom>
          <a:solidFill>
            <a:srgbClr val="267C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58368" y="6199632"/>
            <a:ext cx="228600" cy="41148"/>
          </a:xfrm>
          <a:prstGeom prst="rect">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960120" y="6199632"/>
            <a:ext cx="228600" cy="41148"/>
          </a:xfrm>
          <a:prstGeom prst="rect">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261872" y="6199632"/>
            <a:ext cx="228600" cy="41148"/>
          </a:xfrm>
          <a:prstGeom prst="rect">
            <a:avLst/>
          </a:prstGeom>
          <a:solidFill>
            <a:srgbClr val="6B7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1554480"/>
            <a:ext cx="10241280" cy="411480"/>
          </a:xfrm>
          <a:prstGeom prst="rect">
            <a:avLst/>
          </a:prstGeom>
          <a:noFill/>
        </p:spPr>
        <p:txBody>
          <a:bodyPr wrap="square">
            <a:spAutoFit/>
          </a:bodyPr>
          <a:lstStyle/>
          <a:p>
            <a:pPr algn="ctr">
              <a:defRPr sz="1900" b="1">
                <a:solidFill>
                  <a:srgbClr val="583D30"/>
                </a:solidFill>
                <a:latin typeface="Aptos"/>
              </a:defRPr>
            </a:pPr>
            <a:r>
              <a:t>Examples of the KIND of title you might create:</a:t>
            </a:r>
          </a:p>
        </p:txBody>
      </p:sp>
      <p:sp>
        <p:nvSpPr>
          <p:cNvPr id="11" name="Rounded Rectangle 10"/>
          <p:cNvSpPr/>
          <p:nvPr/>
        </p:nvSpPr>
        <p:spPr>
          <a:xfrm>
            <a:off x="731520" y="2240280"/>
            <a:ext cx="3383280" cy="1051560"/>
          </a:xfrm>
          <a:prstGeom prst="roundRect">
            <a:avLst/>
          </a:prstGeom>
          <a:solidFill>
            <a:srgbClr val="FFFFFF"/>
          </a:solidFill>
          <a:ln w="20320">
            <a:solidFill>
              <a:srgbClr val="B45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32688" y="2404872"/>
            <a:ext cx="2980944" cy="384048"/>
          </a:xfrm>
          <a:prstGeom prst="rect">
            <a:avLst/>
          </a:prstGeom>
          <a:noFill/>
        </p:spPr>
        <p:txBody>
          <a:bodyPr wrap="square">
            <a:spAutoFit/>
          </a:bodyPr>
          <a:lstStyle/>
          <a:p>
            <a:pPr algn="l">
              <a:defRPr sz="1800" b="1">
                <a:solidFill>
                  <a:srgbClr val="B45B3D"/>
                </a:solidFill>
                <a:latin typeface="Aptos"/>
              </a:defRPr>
            </a:pPr>
            <a:r>
              <a:t>What She Gave Me</a:t>
            </a:r>
          </a:p>
        </p:txBody>
      </p:sp>
      <p:sp>
        <p:nvSpPr>
          <p:cNvPr id="13" name="TextBox 12"/>
          <p:cNvSpPr txBox="1"/>
          <p:nvPr/>
        </p:nvSpPr>
        <p:spPr>
          <a:xfrm>
            <a:off x="932688" y="2880360"/>
            <a:ext cx="2980944" cy="246887"/>
          </a:xfrm>
          <a:prstGeom prst="rect">
            <a:avLst/>
          </a:prstGeom>
          <a:noFill/>
        </p:spPr>
        <p:txBody>
          <a:bodyPr wrap="square">
            <a:spAutoFit/>
          </a:bodyPr>
          <a:lstStyle/>
          <a:p>
            <a:pPr algn="l">
              <a:defRPr sz="1500" b="0">
                <a:solidFill>
                  <a:srgbClr val="583D30"/>
                </a:solidFill>
                <a:latin typeface="Aptos"/>
              </a:defRPr>
            </a:pPr>
          </a:p>
        </p:txBody>
      </p:sp>
      <p:sp>
        <p:nvSpPr>
          <p:cNvPr id="14" name="Rounded Rectangle 13"/>
          <p:cNvSpPr/>
          <p:nvPr/>
        </p:nvSpPr>
        <p:spPr>
          <a:xfrm>
            <a:off x="4526280" y="2240280"/>
            <a:ext cx="3383280" cy="1051560"/>
          </a:xfrm>
          <a:prstGeom prst="roundRect">
            <a:avLst/>
          </a:prstGeom>
          <a:solidFill>
            <a:srgbClr val="FFFFFF"/>
          </a:solidFill>
          <a:ln w="20320">
            <a:solidFill>
              <a:srgbClr val="267C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727448" y="2404872"/>
            <a:ext cx="2980944" cy="384048"/>
          </a:xfrm>
          <a:prstGeom prst="rect">
            <a:avLst/>
          </a:prstGeom>
          <a:noFill/>
        </p:spPr>
        <p:txBody>
          <a:bodyPr wrap="square">
            <a:spAutoFit/>
          </a:bodyPr>
          <a:lstStyle/>
          <a:p>
            <a:pPr algn="l">
              <a:defRPr sz="1800" b="1">
                <a:solidFill>
                  <a:srgbClr val="267C80"/>
                </a:solidFill>
                <a:latin typeface="Aptos"/>
              </a:defRPr>
            </a:pPr>
            <a:r>
              <a:t>Desert Blood, Open Sky</a:t>
            </a:r>
          </a:p>
        </p:txBody>
      </p:sp>
      <p:sp>
        <p:nvSpPr>
          <p:cNvPr id="16" name="TextBox 15"/>
          <p:cNvSpPr txBox="1"/>
          <p:nvPr/>
        </p:nvSpPr>
        <p:spPr>
          <a:xfrm>
            <a:off x="4727448" y="2880360"/>
            <a:ext cx="2980944" cy="246887"/>
          </a:xfrm>
          <a:prstGeom prst="rect">
            <a:avLst/>
          </a:prstGeom>
          <a:noFill/>
        </p:spPr>
        <p:txBody>
          <a:bodyPr wrap="square">
            <a:spAutoFit/>
          </a:bodyPr>
          <a:lstStyle/>
          <a:p>
            <a:pPr algn="l">
              <a:defRPr sz="1500" b="0">
                <a:solidFill>
                  <a:srgbClr val="583D30"/>
                </a:solidFill>
                <a:latin typeface="Aptos"/>
              </a:defRPr>
            </a:pPr>
          </a:p>
        </p:txBody>
      </p:sp>
      <p:sp>
        <p:nvSpPr>
          <p:cNvPr id="17" name="Rounded Rectangle 16"/>
          <p:cNvSpPr/>
          <p:nvPr/>
        </p:nvSpPr>
        <p:spPr>
          <a:xfrm>
            <a:off x="8321040" y="2240280"/>
            <a:ext cx="3383280" cy="1051560"/>
          </a:xfrm>
          <a:prstGeom prst="roundRect">
            <a:avLst/>
          </a:prstGeom>
          <a:solidFill>
            <a:srgbClr val="FFFFFF"/>
          </a:solidFill>
          <a:ln w="20320">
            <a:solidFill>
              <a:srgbClr val="C5994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522208" y="2404872"/>
            <a:ext cx="2980944" cy="384048"/>
          </a:xfrm>
          <a:prstGeom prst="rect">
            <a:avLst/>
          </a:prstGeom>
          <a:noFill/>
        </p:spPr>
        <p:txBody>
          <a:bodyPr wrap="square">
            <a:spAutoFit/>
          </a:bodyPr>
          <a:lstStyle/>
          <a:p>
            <a:pPr algn="l">
              <a:defRPr sz="1800" b="1">
                <a:solidFill>
                  <a:srgbClr val="C59943"/>
                </a:solidFill>
                <a:latin typeface="Aptos"/>
              </a:defRPr>
            </a:pPr>
            <a:r>
              <a:t>The Road Home</a:t>
            </a:r>
          </a:p>
        </p:txBody>
      </p:sp>
      <p:sp>
        <p:nvSpPr>
          <p:cNvPr id="19" name="TextBox 18"/>
          <p:cNvSpPr txBox="1"/>
          <p:nvPr/>
        </p:nvSpPr>
        <p:spPr>
          <a:xfrm>
            <a:off x="8522208" y="2880360"/>
            <a:ext cx="2980944" cy="246887"/>
          </a:xfrm>
          <a:prstGeom prst="rect">
            <a:avLst/>
          </a:prstGeom>
          <a:noFill/>
        </p:spPr>
        <p:txBody>
          <a:bodyPr wrap="square">
            <a:spAutoFit/>
          </a:bodyPr>
          <a:lstStyle/>
          <a:p>
            <a:pPr algn="l">
              <a:defRPr sz="1500" b="0">
                <a:solidFill>
                  <a:srgbClr val="583D30"/>
                </a:solidFill>
                <a:latin typeface="Aptos"/>
              </a:defRPr>
            </a:pPr>
          </a:p>
        </p:txBody>
      </p:sp>
      <p:sp>
        <p:nvSpPr>
          <p:cNvPr id="20" name="Rounded Rectangle 19"/>
          <p:cNvSpPr/>
          <p:nvPr/>
        </p:nvSpPr>
        <p:spPr>
          <a:xfrm>
            <a:off x="731520" y="3749039"/>
            <a:ext cx="3383280" cy="1051560"/>
          </a:xfrm>
          <a:prstGeom prst="roundRect">
            <a:avLst/>
          </a:prstGeom>
          <a:solidFill>
            <a:srgbClr val="FFFFFF"/>
          </a:solidFill>
          <a:ln w="20320">
            <a:solidFill>
              <a:srgbClr val="6B7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32688" y="3913631"/>
            <a:ext cx="2980944" cy="384048"/>
          </a:xfrm>
          <a:prstGeom prst="rect">
            <a:avLst/>
          </a:prstGeom>
          <a:noFill/>
        </p:spPr>
        <p:txBody>
          <a:bodyPr wrap="square">
            <a:spAutoFit/>
          </a:bodyPr>
          <a:lstStyle/>
          <a:p>
            <a:pPr algn="l">
              <a:defRPr sz="1800" b="1">
                <a:solidFill>
                  <a:srgbClr val="6B7F5E"/>
                </a:solidFill>
                <a:latin typeface="Aptos"/>
              </a:defRPr>
            </a:pPr>
            <a:r>
              <a:t>Hands That Carried Us</a:t>
            </a:r>
          </a:p>
        </p:txBody>
      </p:sp>
      <p:sp>
        <p:nvSpPr>
          <p:cNvPr id="22" name="TextBox 21"/>
          <p:cNvSpPr txBox="1"/>
          <p:nvPr/>
        </p:nvSpPr>
        <p:spPr>
          <a:xfrm>
            <a:off x="932688" y="4389120"/>
            <a:ext cx="2980944" cy="246887"/>
          </a:xfrm>
          <a:prstGeom prst="rect">
            <a:avLst/>
          </a:prstGeom>
          <a:noFill/>
        </p:spPr>
        <p:txBody>
          <a:bodyPr wrap="square">
            <a:spAutoFit/>
          </a:bodyPr>
          <a:lstStyle/>
          <a:p>
            <a:pPr algn="l">
              <a:defRPr sz="1500" b="0">
                <a:solidFill>
                  <a:srgbClr val="583D30"/>
                </a:solidFill>
                <a:latin typeface="Aptos"/>
              </a:defRPr>
            </a:pPr>
          </a:p>
        </p:txBody>
      </p:sp>
      <p:sp>
        <p:nvSpPr>
          <p:cNvPr id="23" name="Rounded Rectangle 22"/>
          <p:cNvSpPr/>
          <p:nvPr/>
        </p:nvSpPr>
        <p:spPr>
          <a:xfrm>
            <a:off x="4526280" y="3749039"/>
            <a:ext cx="3383280" cy="1051560"/>
          </a:xfrm>
          <a:prstGeom prst="roundRect">
            <a:avLst/>
          </a:prstGeom>
          <a:solidFill>
            <a:srgbClr val="FFFFFF"/>
          </a:solidFill>
          <a:ln w="20320">
            <a:solidFill>
              <a:srgbClr val="B56F6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4727448" y="3913631"/>
            <a:ext cx="2980944" cy="384048"/>
          </a:xfrm>
          <a:prstGeom prst="rect">
            <a:avLst/>
          </a:prstGeom>
          <a:noFill/>
        </p:spPr>
        <p:txBody>
          <a:bodyPr wrap="square">
            <a:spAutoFit/>
          </a:bodyPr>
          <a:lstStyle/>
          <a:p>
            <a:pPr algn="l">
              <a:defRPr sz="1800" b="1">
                <a:solidFill>
                  <a:srgbClr val="B56F6F"/>
                </a:solidFill>
                <a:latin typeface="Aptos"/>
              </a:defRPr>
            </a:pPr>
            <a:r>
              <a:t>Still Growing</a:t>
            </a:r>
          </a:p>
        </p:txBody>
      </p:sp>
      <p:sp>
        <p:nvSpPr>
          <p:cNvPr id="25" name="TextBox 24"/>
          <p:cNvSpPr txBox="1"/>
          <p:nvPr/>
        </p:nvSpPr>
        <p:spPr>
          <a:xfrm>
            <a:off x="4727448" y="4389120"/>
            <a:ext cx="2980944" cy="246887"/>
          </a:xfrm>
          <a:prstGeom prst="rect">
            <a:avLst/>
          </a:prstGeom>
          <a:noFill/>
        </p:spPr>
        <p:txBody>
          <a:bodyPr wrap="square">
            <a:spAutoFit/>
          </a:bodyPr>
          <a:lstStyle/>
          <a:p>
            <a:pPr algn="l">
              <a:defRPr sz="1500" b="0">
                <a:solidFill>
                  <a:srgbClr val="583D30"/>
                </a:solidFill>
                <a:latin typeface="Aptos"/>
              </a:defRPr>
            </a:pPr>
          </a:p>
        </p:txBody>
      </p:sp>
      <p:sp>
        <p:nvSpPr>
          <p:cNvPr id="26" name="Rounded Rectangle 25"/>
          <p:cNvSpPr/>
          <p:nvPr/>
        </p:nvSpPr>
        <p:spPr>
          <a:xfrm>
            <a:off x="8321040" y="3749039"/>
            <a:ext cx="3383280" cy="1051560"/>
          </a:xfrm>
          <a:prstGeom prst="roundRect">
            <a:avLst/>
          </a:prstGeom>
          <a:solidFill>
            <a:srgbClr val="FFFFFF"/>
          </a:solidFill>
          <a:ln w="20320">
            <a:solidFill>
              <a:srgbClr val="B45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522208" y="3913631"/>
            <a:ext cx="2980944" cy="384048"/>
          </a:xfrm>
          <a:prstGeom prst="rect">
            <a:avLst/>
          </a:prstGeom>
          <a:noFill/>
        </p:spPr>
        <p:txBody>
          <a:bodyPr wrap="square">
            <a:spAutoFit/>
          </a:bodyPr>
          <a:lstStyle/>
          <a:p>
            <a:pPr algn="l">
              <a:defRPr sz="1800" b="1">
                <a:solidFill>
                  <a:srgbClr val="B45B3D"/>
                </a:solidFill>
                <a:latin typeface="Aptos"/>
              </a:defRPr>
            </a:pPr>
            <a:r>
              <a:t>What I Carry Forward</a:t>
            </a:r>
          </a:p>
        </p:txBody>
      </p:sp>
      <p:sp>
        <p:nvSpPr>
          <p:cNvPr id="28" name="TextBox 27"/>
          <p:cNvSpPr txBox="1"/>
          <p:nvPr/>
        </p:nvSpPr>
        <p:spPr>
          <a:xfrm>
            <a:off x="8522208" y="4389120"/>
            <a:ext cx="2980944" cy="246887"/>
          </a:xfrm>
          <a:prstGeom prst="rect">
            <a:avLst/>
          </a:prstGeom>
          <a:noFill/>
        </p:spPr>
        <p:txBody>
          <a:bodyPr wrap="square">
            <a:spAutoFit/>
          </a:bodyPr>
          <a:lstStyle/>
          <a:p>
            <a:pPr algn="l">
              <a:defRPr sz="1500" b="0">
                <a:solidFill>
                  <a:srgbClr val="583D30"/>
                </a:solidFill>
                <a:latin typeface="Aptos"/>
              </a:defRPr>
            </a:pPr>
          </a:p>
        </p:txBody>
      </p:sp>
      <p:sp>
        <p:nvSpPr>
          <p:cNvPr id="29" name="TextBox 28"/>
          <p:cNvSpPr txBox="1"/>
          <p:nvPr/>
        </p:nvSpPr>
        <p:spPr>
          <a:xfrm>
            <a:off x="914400" y="5623560"/>
            <a:ext cx="10241280" cy="365760"/>
          </a:xfrm>
          <a:prstGeom prst="rect">
            <a:avLst/>
          </a:prstGeom>
          <a:noFill/>
        </p:spPr>
        <p:txBody>
          <a:bodyPr wrap="square">
            <a:spAutoFit/>
          </a:bodyPr>
          <a:lstStyle/>
          <a:p>
            <a:pPr algn="ctr">
              <a:defRPr sz="1800" b="1">
                <a:solidFill>
                  <a:srgbClr val="185358"/>
                </a:solidFill>
                <a:latin typeface="Aptos"/>
              </a:defRPr>
            </a:pPr>
            <a:r>
              <a:t>Your title can be one word.</a:t>
            </a:r>
          </a:p>
        </p:txBody>
      </p:sp>
      <p:sp>
        <p:nvSpPr>
          <p:cNvPr id="30" name="TextBox 29"/>
          <p:cNvSpPr txBox="1"/>
          <p:nvPr/>
        </p:nvSpPr>
        <p:spPr>
          <a:xfrm>
            <a:off x="502920" y="6473952"/>
            <a:ext cx="11155680" cy="228600"/>
          </a:xfrm>
          <a:prstGeom prst="rect">
            <a:avLst/>
          </a:prstGeom>
          <a:noFill/>
        </p:spPr>
        <p:txBody>
          <a:bodyPr wrap="none">
            <a:spAutoFit/>
          </a:bodyPr>
          <a:lstStyle/>
          <a:p>
            <a:pPr algn="ctr">
              <a:defRPr sz="1000">
                <a:solidFill>
                  <a:srgbClr val="583D30"/>
                </a:solidFill>
                <a:latin typeface="Aptos"/>
              </a:defRPr>
            </a:pPr>
            <a:r>
              <a:t>Creative Storyteller Studio Café • Create. Connect. Be Inspired.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2E5"/>
        </a:solidFill>
        <a:effectLst/>
      </p:bgPr>
    </p:bg>
    <p:spTree>
      <p:nvGrpSpPr>
        <p:cNvPr id="1" name=""/>
        <p:cNvGrpSpPr/>
        <p:nvPr/>
      </p:nvGrpSpPr>
      <p:grpSpPr/>
      <p:sp>
        <p:nvSpPr>
          <p:cNvPr id="2" name="Rectangle 1"/>
          <p:cNvSpPr/>
          <p:nvPr/>
        </p:nvSpPr>
        <p:spPr>
          <a:xfrm>
            <a:off x="0" y="0"/>
            <a:ext cx="12191695" cy="164592"/>
          </a:xfrm>
          <a:prstGeom prst="rect">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927080" cy="914400"/>
          </a:xfrm>
          <a:prstGeom prst="rect">
            <a:avLst/>
          </a:prstGeom>
          <a:noFill/>
        </p:spPr>
        <p:txBody>
          <a:bodyPr wrap="none">
            <a:spAutoFit/>
          </a:bodyPr>
          <a:lstStyle/>
          <a:p>
            <a:pPr>
              <a:defRPr b="1" sz="3000">
                <a:solidFill>
                  <a:srgbClr val="185358"/>
                </a:solidFill>
                <a:latin typeface="Georgia"/>
              </a:defRPr>
            </a:pPr>
            <a:r>
              <a:t>Gallery Walk: Notice, Don’t Judge</a:t>
            </a:r>
          </a:p>
          <a:p>
            <a:pPr>
              <a:spcBef>
                <a:spcPts val="500"/>
              </a:spcBef>
              <a:defRPr sz="1600">
                <a:solidFill>
                  <a:srgbClr val="583D30"/>
                </a:solidFill>
                <a:latin typeface="Aptos"/>
              </a:defRPr>
            </a:pPr>
            <a:r>
              <a:t>We witness each other’s stories.</a:t>
            </a:r>
          </a:p>
        </p:txBody>
      </p:sp>
      <p:sp>
        <p:nvSpPr>
          <p:cNvPr id="4" name="Oval 3"/>
          <p:cNvSpPr/>
          <p:nvPr/>
        </p:nvSpPr>
        <p:spPr>
          <a:xfrm>
            <a:off x="9784080" y="502920"/>
            <a:ext cx="164592" cy="164592"/>
          </a:xfrm>
          <a:prstGeom prst="ellipse">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0287000" y="502920"/>
            <a:ext cx="164592" cy="164592"/>
          </a:xfrm>
          <a:prstGeom prst="ellipse">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0789920" y="502920"/>
            <a:ext cx="164592" cy="164592"/>
          </a:xfrm>
          <a:prstGeom prst="ellipse">
            <a:avLst/>
          </a:prstGeom>
          <a:solidFill>
            <a:srgbClr val="267C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58368" y="6199632"/>
            <a:ext cx="228600" cy="41148"/>
          </a:xfrm>
          <a:prstGeom prst="rect">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960120" y="6199632"/>
            <a:ext cx="228600" cy="41148"/>
          </a:xfrm>
          <a:prstGeom prst="rect">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261872" y="6199632"/>
            <a:ext cx="228600" cy="41148"/>
          </a:xfrm>
          <a:prstGeom prst="rect">
            <a:avLst/>
          </a:prstGeom>
          <a:solidFill>
            <a:srgbClr val="6B7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1508760"/>
            <a:ext cx="10241280" cy="457200"/>
          </a:xfrm>
          <a:prstGeom prst="rect">
            <a:avLst/>
          </a:prstGeom>
          <a:noFill/>
        </p:spPr>
        <p:txBody>
          <a:bodyPr wrap="square">
            <a:spAutoFit/>
          </a:bodyPr>
          <a:lstStyle/>
          <a:p>
            <a:pPr algn="ctr">
              <a:defRPr sz="2300" b="1">
                <a:solidFill>
                  <a:srgbClr val="B45B3D"/>
                </a:solidFill>
                <a:latin typeface="Georgia"/>
              </a:defRPr>
            </a:pPr>
            <a:r>
              <a:t>Walk slowly. Look for…</a:t>
            </a:r>
          </a:p>
        </p:txBody>
      </p:sp>
      <p:sp>
        <p:nvSpPr>
          <p:cNvPr id="11" name="TextBox 10"/>
          <p:cNvSpPr txBox="1"/>
          <p:nvPr/>
        </p:nvSpPr>
        <p:spPr>
          <a:xfrm>
            <a:off x="1965960" y="2377440"/>
            <a:ext cx="8321040" cy="2651760"/>
          </a:xfrm>
          <a:prstGeom prst="rect">
            <a:avLst/>
          </a:prstGeom>
          <a:noFill/>
        </p:spPr>
        <p:txBody>
          <a:bodyPr wrap="square">
            <a:spAutoFit/>
          </a:bodyPr>
          <a:lstStyle/>
          <a:p>
            <a:pPr>
              <a:spcAft>
                <a:spcPts val="800"/>
              </a:spcAft>
              <a:defRPr sz="2000">
                <a:solidFill>
                  <a:srgbClr val="583D30"/>
                </a:solidFill>
                <a:latin typeface="Aptos"/>
              </a:defRPr>
            </a:pPr>
            <a:r>
              <a:t>• A color that draws you in</a:t>
            </a:r>
          </a:p>
          <a:p>
            <a:pPr>
              <a:spcAft>
                <a:spcPts val="800"/>
              </a:spcAft>
              <a:defRPr sz="2000">
                <a:solidFill>
                  <a:srgbClr val="583D30"/>
                </a:solidFill>
                <a:latin typeface="Aptos"/>
              </a:defRPr>
            </a:pPr>
            <a:r>
              <a:t>• A symbol you are curious about</a:t>
            </a:r>
          </a:p>
          <a:p>
            <a:pPr>
              <a:spcAft>
                <a:spcPts val="800"/>
              </a:spcAft>
              <a:defRPr sz="2000">
                <a:solidFill>
                  <a:srgbClr val="583D30"/>
                </a:solidFill>
                <a:latin typeface="Aptos"/>
              </a:defRPr>
            </a:pPr>
            <a:r>
              <a:t>• A place where the artwork feels layered</a:t>
            </a:r>
          </a:p>
          <a:p>
            <a:pPr>
              <a:spcAft>
                <a:spcPts val="800"/>
              </a:spcAft>
              <a:defRPr sz="2000">
                <a:solidFill>
                  <a:srgbClr val="583D30"/>
                </a:solidFill>
                <a:latin typeface="Aptos"/>
              </a:defRPr>
            </a:pPr>
            <a:r>
              <a:t>• A feeling the piece gives you</a:t>
            </a:r>
          </a:p>
          <a:p>
            <a:pPr>
              <a:spcAft>
                <a:spcPts val="800"/>
              </a:spcAft>
              <a:defRPr sz="2000">
                <a:solidFill>
                  <a:srgbClr val="583D30"/>
                </a:solidFill>
                <a:latin typeface="Aptos"/>
              </a:defRPr>
            </a:pPr>
            <a:r>
              <a:t>• Something you appreciate—without interpreting the artist’s story for them</a:t>
            </a:r>
          </a:p>
        </p:txBody>
      </p:sp>
      <p:sp>
        <p:nvSpPr>
          <p:cNvPr id="12" name="TextBox 11"/>
          <p:cNvSpPr txBox="1"/>
          <p:nvPr/>
        </p:nvSpPr>
        <p:spPr>
          <a:xfrm>
            <a:off x="502920" y="6473952"/>
            <a:ext cx="11155680" cy="228600"/>
          </a:xfrm>
          <a:prstGeom prst="rect">
            <a:avLst/>
          </a:prstGeom>
          <a:noFill/>
        </p:spPr>
        <p:txBody>
          <a:bodyPr wrap="none">
            <a:spAutoFit/>
          </a:bodyPr>
          <a:lstStyle/>
          <a:p>
            <a:pPr algn="ctr">
              <a:defRPr sz="1000">
                <a:solidFill>
                  <a:srgbClr val="583D30"/>
                </a:solidFill>
                <a:latin typeface="Aptos"/>
              </a:defRPr>
            </a:pPr>
            <a:r>
              <a:t>Creative Storyteller Studio Café • Create. Connect. Be Inspired.</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2E5"/>
        </a:solidFill>
        <a:effectLst/>
      </p:bgPr>
    </p:bg>
    <p:spTree>
      <p:nvGrpSpPr>
        <p:cNvPr id="1" name=""/>
        <p:cNvGrpSpPr/>
        <p:nvPr/>
      </p:nvGrpSpPr>
      <p:grpSpPr/>
      <p:sp>
        <p:nvSpPr>
          <p:cNvPr id="2" name="Rectangle 1"/>
          <p:cNvSpPr/>
          <p:nvPr/>
        </p:nvSpPr>
        <p:spPr>
          <a:xfrm>
            <a:off x="0" y="0"/>
            <a:ext cx="12191695" cy="164592"/>
          </a:xfrm>
          <a:prstGeom prst="rect">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927080" cy="914400"/>
          </a:xfrm>
          <a:prstGeom prst="rect">
            <a:avLst/>
          </a:prstGeom>
          <a:noFill/>
        </p:spPr>
        <p:txBody>
          <a:bodyPr wrap="none">
            <a:spAutoFit/>
          </a:bodyPr>
          <a:lstStyle/>
          <a:p>
            <a:pPr>
              <a:defRPr b="1" sz="3000">
                <a:solidFill>
                  <a:srgbClr val="185358"/>
                </a:solidFill>
                <a:latin typeface="Georgia"/>
              </a:defRPr>
            </a:pPr>
            <a:r>
              <a:t>Optional Story Circle</a:t>
            </a:r>
          </a:p>
          <a:p>
            <a:pPr>
              <a:spcBef>
                <a:spcPts val="500"/>
              </a:spcBef>
              <a:defRPr sz="1600">
                <a:solidFill>
                  <a:srgbClr val="583D30"/>
                </a:solidFill>
                <a:latin typeface="Aptos"/>
              </a:defRPr>
            </a:pPr>
            <a:r>
              <a:t>Share only what belongs in the room.</a:t>
            </a:r>
          </a:p>
        </p:txBody>
      </p:sp>
      <p:sp>
        <p:nvSpPr>
          <p:cNvPr id="4" name="Oval 3"/>
          <p:cNvSpPr/>
          <p:nvPr/>
        </p:nvSpPr>
        <p:spPr>
          <a:xfrm>
            <a:off x="9784080" y="502920"/>
            <a:ext cx="164592" cy="164592"/>
          </a:xfrm>
          <a:prstGeom prst="ellipse">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0287000" y="502920"/>
            <a:ext cx="164592" cy="164592"/>
          </a:xfrm>
          <a:prstGeom prst="ellipse">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0789920" y="502920"/>
            <a:ext cx="164592" cy="164592"/>
          </a:xfrm>
          <a:prstGeom prst="ellipse">
            <a:avLst/>
          </a:prstGeom>
          <a:solidFill>
            <a:srgbClr val="267C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58368" y="6199632"/>
            <a:ext cx="228600" cy="41148"/>
          </a:xfrm>
          <a:prstGeom prst="rect">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960120" y="6199632"/>
            <a:ext cx="228600" cy="41148"/>
          </a:xfrm>
          <a:prstGeom prst="rect">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261872" y="6199632"/>
            <a:ext cx="228600" cy="41148"/>
          </a:xfrm>
          <a:prstGeom prst="rect">
            <a:avLst/>
          </a:prstGeom>
          <a:solidFill>
            <a:srgbClr val="6B7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 y="1508760"/>
            <a:ext cx="10424160" cy="457200"/>
          </a:xfrm>
          <a:prstGeom prst="rect">
            <a:avLst/>
          </a:prstGeom>
          <a:noFill/>
        </p:spPr>
        <p:txBody>
          <a:bodyPr wrap="square">
            <a:spAutoFit/>
          </a:bodyPr>
          <a:lstStyle/>
          <a:p>
            <a:pPr algn="ctr">
              <a:defRPr sz="2300" b="1">
                <a:solidFill>
                  <a:srgbClr val="185358"/>
                </a:solidFill>
                <a:latin typeface="Aptos"/>
              </a:defRPr>
            </a:pPr>
            <a:r>
              <a:t>Choose ONE:</a:t>
            </a:r>
          </a:p>
        </p:txBody>
      </p:sp>
      <p:sp>
        <p:nvSpPr>
          <p:cNvPr id="11" name="Rounded Rectangle 10"/>
          <p:cNvSpPr/>
          <p:nvPr/>
        </p:nvSpPr>
        <p:spPr>
          <a:xfrm>
            <a:off x="914400" y="2240280"/>
            <a:ext cx="3154680" cy="2103120"/>
          </a:xfrm>
          <a:prstGeom prst="roundRect">
            <a:avLst/>
          </a:prstGeom>
          <a:solidFill>
            <a:srgbClr val="FFFFFF"/>
          </a:solidFill>
          <a:ln w="20320">
            <a:solidFill>
              <a:srgbClr val="267C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15568" y="2404872"/>
            <a:ext cx="2752344" cy="384048"/>
          </a:xfrm>
          <a:prstGeom prst="rect">
            <a:avLst/>
          </a:prstGeom>
          <a:noFill/>
        </p:spPr>
        <p:txBody>
          <a:bodyPr wrap="square">
            <a:spAutoFit/>
          </a:bodyPr>
          <a:lstStyle/>
          <a:p>
            <a:pPr algn="l">
              <a:defRPr sz="1800" b="1">
                <a:solidFill>
                  <a:srgbClr val="267C80"/>
                </a:solidFill>
                <a:latin typeface="Aptos"/>
              </a:defRPr>
            </a:pPr>
            <a:r>
              <a:t>NOTICE</a:t>
            </a:r>
          </a:p>
        </p:txBody>
      </p:sp>
      <p:sp>
        <p:nvSpPr>
          <p:cNvPr id="13" name="TextBox 12"/>
          <p:cNvSpPr txBox="1"/>
          <p:nvPr/>
        </p:nvSpPr>
        <p:spPr>
          <a:xfrm>
            <a:off x="1115568" y="2880360"/>
            <a:ext cx="2752344" cy="1298448"/>
          </a:xfrm>
          <a:prstGeom prst="rect">
            <a:avLst/>
          </a:prstGeom>
          <a:noFill/>
        </p:spPr>
        <p:txBody>
          <a:bodyPr wrap="square">
            <a:spAutoFit/>
          </a:bodyPr>
          <a:lstStyle/>
          <a:p>
            <a:pPr algn="l">
              <a:defRPr sz="1500" b="0">
                <a:solidFill>
                  <a:srgbClr val="583D30"/>
                </a:solidFill>
                <a:latin typeface="Aptos"/>
              </a:defRPr>
            </a:pPr>
            <a:r>
              <a:t>“One piece of my story I want you to notice is…”</a:t>
            </a:r>
          </a:p>
        </p:txBody>
      </p:sp>
      <p:sp>
        <p:nvSpPr>
          <p:cNvPr id="14" name="Rounded Rectangle 13"/>
          <p:cNvSpPr/>
          <p:nvPr/>
        </p:nvSpPr>
        <p:spPr>
          <a:xfrm>
            <a:off x="4526280" y="2240280"/>
            <a:ext cx="3154680" cy="2103120"/>
          </a:xfrm>
          <a:prstGeom prst="roundRect">
            <a:avLst/>
          </a:prstGeom>
          <a:solidFill>
            <a:srgbClr val="FFFFFF"/>
          </a:solidFill>
          <a:ln w="20320">
            <a:solidFill>
              <a:srgbClr val="C5994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727448" y="2404872"/>
            <a:ext cx="2752344" cy="384048"/>
          </a:xfrm>
          <a:prstGeom prst="rect">
            <a:avLst/>
          </a:prstGeom>
          <a:noFill/>
        </p:spPr>
        <p:txBody>
          <a:bodyPr wrap="square">
            <a:spAutoFit/>
          </a:bodyPr>
          <a:lstStyle/>
          <a:p>
            <a:pPr algn="l">
              <a:defRPr sz="1800" b="1">
                <a:solidFill>
                  <a:srgbClr val="C59943"/>
                </a:solidFill>
                <a:latin typeface="Aptos"/>
              </a:defRPr>
            </a:pPr>
            <a:r>
              <a:t>CARRY</a:t>
            </a:r>
          </a:p>
        </p:txBody>
      </p:sp>
      <p:sp>
        <p:nvSpPr>
          <p:cNvPr id="16" name="TextBox 15"/>
          <p:cNvSpPr txBox="1"/>
          <p:nvPr/>
        </p:nvSpPr>
        <p:spPr>
          <a:xfrm>
            <a:off x="4727448" y="2880360"/>
            <a:ext cx="2752344" cy="1298448"/>
          </a:xfrm>
          <a:prstGeom prst="rect">
            <a:avLst/>
          </a:prstGeom>
          <a:noFill/>
        </p:spPr>
        <p:txBody>
          <a:bodyPr wrap="square">
            <a:spAutoFit/>
          </a:bodyPr>
          <a:lstStyle/>
          <a:p>
            <a:pPr algn="l">
              <a:defRPr sz="1500" b="0">
                <a:solidFill>
                  <a:srgbClr val="583D30"/>
                </a:solidFill>
                <a:latin typeface="Aptos"/>
              </a:defRPr>
            </a:pPr>
            <a:r>
              <a:t>“Something I carry from those before me is…”</a:t>
            </a:r>
          </a:p>
        </p:txBody>
      </p:sp>
      <p:sp>
        <p:nvSpPr>
          <p:cNvPr id="17" name="Rounded Rectangle 16"/>
          <p:cNvSpPr/>
          <p:nvPr/>
        </p:nvSpPr>
        <p:spPr>
          <a:xfrm>
            <a:off x="8138160" y="2240280"/>
            <a:ext cx="3154680" cy="2103120"/>
          </a:xfrm>
          <a:prstGeom prst="roundRect">
            <a:avLst/>
          </a:prstGeom>
          <a:solidFill>
            <a:srgbClr val="FFFFFF"/>
          </a:solidFill>
          <a:ln w="20320">
            <a:solidFill>
              <a:srgbClr val="6B7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339328" y="2404872"/>
            <a:ext cx="2752344" cy="384048"/>
          </a:xfrm>
          <a:prstGeom prst="rect">
            <a:avLst/>
          </a:prstGeom>
          <a:noFill/>
        </p:spPr>
        <p:txBody>
          <a:bodyPr wrap="square">
            <a:spAutoFit/>
          </a:bodyPr>
          <a:lstStyle/>
          <a:p>
            <a:pPr algn="l">
              <a:defRPr sz="1800" b="1">
                <a:solidFill>
                  <a:srgbClr val="6B7F5E"/>
                </a:solidFill>
                <a:latin typeface="Aptos"/>
              </a:defRPr>
            </a:pPr>
            <a:r>
              <a:t>FORWARD</a:t>
            </a:r>
          </a:p>
        </p:txBody>
      </p:sp>
      <p:sp>
        <p:nvSpPr>
          <p:cNvPr id="19" name="TextBox 18"/>
          <p:cNvSpPr txBox="1"/>
          <p:nvPr/>
        </p:nvSpPr>
        <p:spPr>
          <a:xfrm>
            <a:off x="8339328" y="2880360"/>
            <a:ext cx="2752344" cy="1298448"/>
          </a:xfrm>
          <a:prstGeom prst="rect">
            <a:avLst/>
          </a:prstGeom>
          <a:noFill/>
        </p:spPr>
        <p:txBody>
          <a:bodyPr wrap="square">
            <a:spAutoFit/>
          </a:bodyPr>
          <a:lstStyle/>
          <a:p>
            <a:pPr algn="l">
              <a:defRPr sz="1500" b="0">
                <a:solidFill>
                  <a:srgbClr val="583D30"/>
                </a:solidFill>
                <a:latin typeface="Aptos"/>
              </a:defRPr>
            </a:pPr>
            <a:r>
              <a:t>“Something I want to pass forward is…”</a:t>
            </a:r>
          </a:p>
        </p:txBody>
      </p:sp>
      <p:sp>
        <p:nvSpPr>
          <p:cNvPr id="20" name="TextBox 19"/>
          <p:cNvSpPr txBox="1"/>
          <p:nvPr/>
        </p:nvSpPr>
        <p:spPr>
          <a:xfrm>
            <a:off x="914400" y="5166360"/>
            <a:ext cx="10241280" cy="457200"/>
          </a:xfrm>
          <a:prstGeom prst="rect">
            <a:avLst/>
          </a:prstGeom>
          <a:noFill/>
        </p:spPr>
        <p:txBody>
          <a:bodyPr wrap="square">
            <a:spAutoFit/>
          </a:bodyPr>
          <a:lstStyle/>
          <a:p>
            <a:pPr algn="ctr">
              <a:defRPr sz="2100" b="1">
                <a:solidFill>
                  <a:srgbClr val="B45B3D"/>
                </a:solidFill>
                <a:latin typeface="Georgia"/>
              </a:defRPr>
            </a:pPr>
            <a:r>
              <a:t>Listening is also participation.</a:t>
            </a:r>
          </a:p>
        </p:txBody>
      </p:sp>
      <p:sp>
        <p:nvSpPr>
          <p:cNvPr id="21" name="TextBox 20"/>
          <p:cNvSpPr txBox="1"/>
          <p:nvPr/>
        </p:nvSpPr>
        <p:spPr>
          <a:xfrm>
            <a:off x="502920" y="6473952"/>
            <a:ext cx="11155680" cy="228600"/>
          </a:xfrm>
          <a:prstGeom prst="rect">
            <a:avLst/>
          </a:prstGeom>
          <a:noFill/>
        </p:spPr>
        <p:txBody>
          <a:bodyPr wrap="none">
            <a:spAutoFit/>
          </a:bodyPr>
          <a:lstStyle/>
          <a:p>
            <a:pPr algn="ctr">
              <a:defRPr sz="1000">
                <a:solidFill>
                  <a:srgbClr val="583D30"/>
                </a:solidFill>
                <a:latin typeface="Aptos"/>
              </a:defRPr>
            </a:pPr>
            <a:r>
              <a:t>Creative Storyteller Studio Café • Create. Connect. Be Inspired.</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185358"/>
        </a:solidFill>
        <a:effectLst/>
      </p:bgPr>
    </p:bg>
    <p:spTree>
      <p:nvGrpSpPr>
        <p:cNvPr id="1" name=""/>
        <p:cNvGrpSpPr/>
        <p:nvPr/>
      </p:nvGrpSpPr>
      <p:grpSpPr/>
      <p:sp>
        <p:nvSpPr>
          <p:cNvPr id="2" name="TextBox 1"/>
          <p:cNvSpPr txBox="1"/>
          <p:nvPr/>
        </p:nvSpPr>
        <p:spPr>
          <a:xfrm>
            <a:off x="640080" y="685800"/>
            <a:ext cx="10927080" cy="502920"/>
          </a:xfrm>
          <a:prstGeom prst="rect">
            <a:avLst/>
          </a:prstGeom>
          <a:noFill/>
        </p:spPr>
        <p:txBody>
          <a:bodyPr wrap="square">
            <a:spAutoFit/>
          </a:bodyPr>
          <a:lstStyle/>
          <a:p>
            <a:pPr algn="ctr">
              <a:defRPr sz="2100" b="1">
                <a:solidFill>
                  <a:srgbClr val="C59943"/>
                </a:solidFill>
                <a:latin typeface="Aptos"/>
              </a:defRPr>
            </a:pPr>
            <a:r>
              <a:t>ROOTED • REMEMBERED • CARRIED FORWARD</a:t>
            </a:r>
          </a:p>
        </p:txBody>
      </p:sp>
      <p:sp>
        <p:nvSpPr>
          <p:cNvPr id="3" name="TextBox 2"/>
          <p:cNvSpPr txBox="1"/>
          <p:nvPr/>
        </p:nvSpPr>
        <p:spPr>
          <a:xfrm>
            <a:off x="914400" y="1600200"/>
            <a:ext cx="10332720" cy="594360"/>
          </a:xfrm>
          <a:prstGeom prst="rect">
            <a:avLst/>
          </a:prstGeom>
          <a:noFill/>
        </p:spPr>
        <p:txBody>
          <a:bodyPr wrap="square">
            <a:spAutoFit/>
          </a:bodyPr>
          <a:lstStyle/>
          <a:p>
            <a:pPr algn="ctr">
              <a:defRPr sz="2900" b="1">
                <a:solidFill>
                  <a:srgbClr val="FFFFFF"/>
                </a:solidFill>
                <a:latin typeface="Georgia"/>
              </a:defRPr>
            </a:pPr>
            <a:r>
              <a:t>Your story did not begin with you.</a:t>
            </a:r>
          </a:p>
        </p:txBody>
      </p:sp>
      <p:sp>
        <p:nvSpPr>
          <p:cNvPr id="4" name="TextBox 3"/>
          <p:cNvSpPr txBox="1"/>
          <p:nvPr/>
        </p:nvSpPr>
        <p:spPr>
          <a:xfrm>
            <a:off x="1234440" y="2423160"/>
            <a:ext cx="9738360" cy="731520"/>
          </a:xfrm>
          <a:prstGeom prst="rect">
            <a:avLst/>
          </a:prstGeom>
          <a:noFill/>
        </p:spPr>
        <p:txBody>
          <a:bodyPr wrap="square">
            <a:spAutoFit/>
          </a:bodyPr>
          <a:lstStyle/>
          <a:p>
            <a:pPr algn="ctr">
              <a:defRPr sz="2200" b="0">
                <a:solidFill>
                  <a:srgbClr val="F8F2E5"/>
                </a:solidFill>
                <a:latin typeface="Georgia"/>
              </a:defRPr>
            </a:pPr>
            <a:r>
              <a:t>And what you carry forward may become part of someone else’s story.</a:t>
            </a:r>
          </a:p>
        </p:txBody>
      </p:sp>
      <p:sp>
        <p:nvSpPr>
          <p:cNvPr id="5" name="TextBox 4"/>
          <p:cNvSpPr txBox="1"/>
          <p:nvPr/>
        </p:nvSpPr>
        <p:spPr>
          <a:xfrm>
            <a:off x="1920240" y="3657600"/>
            <a:ext cx="8321040" cy="1280160"/>
          </a:xfrm>
          <a:prstGeom prst="rect">
            <a:avLst/>
          </a:prstGeom>
          <a:noFill/>
        </p:spPr>
        <p:txBody>
          <a:bodyPr wrap="square">
            <a:spAutoFit/>
          </a:bodyPr>
          <a:lstStyle/>
          <a:p>
            <a:pPr algn="ctr">
              <a:defRPr sz="2000" b="1">
                <a:solidFill>
                  <a:srgbClr val="FFFFFF"/>
                </a:solidFill>
                <a:latin typeface="Aptos"/>
              </a:defRPr>
            </a:pPr>
            <a:r>
              <a:t>Every story matters.</a:t>
            </a:r>
            <a:br/>
            <a:r>
              <a:t>Every voice belongs.</a:t>
            </a:r>
            <a:br/>
            <a:r>
              <a:t>Every masterpiece begins with a single brushstroke.</a:t>
            </a:r>
          </a:p>
        </p:txBody>
      </p:sp>
      <p:sp>
        <p:nvSpPr>
          <p:cNvPr id="6" name="TextBox 5"/>
          <p:cNvSpPr txBox="1"/>
          <p:nvPr/>
        </p:nvSpPr>
        <p:spPr>
          <a:xfrm>
            <a:off x="1828800" y="5532120"/>
            <a:ext cx="8503920" cy="411480"/>
          </a:xfrm>
          <a:prstGeom prst="rect">
            <a:avLst/>
          </a:prstGeom>
          <a:noFill/>
        </p:spPr>
        <p:txBody>
          <a:bodyPr wrap="square">
            <a:spAutoFit/>
          </a:bodyPr>
          <a:lstStyle/>
          <a:p>
            <a:pPr algn="ctr">
              <a:defRPr sz="1700" b="1">
                <a:solidFill>
                  <a:srgbClr val="C59943"/>
                </a:solidFill>
                <a:latin typeface="Aptos"/>
              </a:defRPr>
            </a:pPr>
            <a:r>
              <a:t>Thank you for creating with me. — Tía Cat</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2E5"/>
        </a:solidFill>
        <a:effectLst/>
      </p:bgPr>
    </p:bg>
    <p:spTree>
      <p:nvGrpSpPr>
        <p:cNvPr id="1" name=""/>
        <p:cNvGrpSpPr/>
        <p:nvPr/>
      </p:nvGrpSpPr>
      <p:grpSpPr/>
      <p:sp>
        <p:nvSpPr>
          <p:cNvPr id="2" name="Rectangle 1"/>
          <p:cNvSpPr/>
          <p:nvPr/>
        </p:nvSpPr>
        <p:spPr>
          <a:xfrm>
            <a:off x="0" y="0"/>
            <a:ext cx="12191695" cy="164592"/>
          </a:xfrm>
          <a:prstGeom prst="rect">
            <a:avLst/>
          </a:prstGeom>
          <a:solidFill>
            <a:srgbClr val="267C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411480"/>
            <a:ext cx="10927080" cy="914400"/>
          </a:xfrm>
          <a:prstGeom prst="rect">
            <a:avLst/>
          </a:prstGeom>
          <a:noFill/>
        </p:spPr>
        <p:txBody>
          <a:bodyPr wrap="none">
            <a:spAutoFit/>
          </a:bodyPr>
          <a:lstStyle/>
          <a:p>
            <a:pPr>
              <a:defRPr b="1" sz="3000">
                <a:solidFill>
                  <a:srgbClr val="185358"/>
                </a:solidFill>
                <a:latin typeface="Georgia"/>
              </a:defRPr>
            </a:pPr>
            <a:r>
              <a:t>Facilitator Reference</a:t>
            </a:r>
          </a:p>
          <a:p>
            <a:pPr>
              <a:spcBef>
                <a:spcPts val="500"/>
              </a:spcBef>
              <a:defRPr sz="1600">
                <a:solidFill>
                  <a:srgbClr val="583D30"/>
                </a:solidFill>
                <a:latin typeface="Aptos"/>
              </a:defRPr>
            </a:pPr>
            <a:r>
              <a:t>Sources used for the brief cultural grounding in this workshop.</a:t>
            </a:r>
          </a:p>
        </p:txBody>
      </p:sp>
      <p:sp>
        <p:nvSpPr>
          <p:cNvPr id="4" name="Oval 3"/>
          <p:cNvSpPr/>
          <p:nvPr/>
        </p:nvSpPr>
        <p:spPr>
          <a:xfrm>
            <a:off x="9784080" y="502920"/>
            <a:ext cx="164592" cy="164592"/>
          </a:xfrm>
          <a:prstGeom prst="ellipse">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0287000" y="502920"/>
            <a:ext cx="164592" cy="164592"/>
          </a:xfrm>
          <a:prstGeom prst="ellipse">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0789920" y="502920"/>
            <a:ext cx="164592" cy="164592"/>
          </a:xfrm>
          <a:prstGeom prst="ellipse">
            <a:avLst/>
          </a:prstGeom>
          <a:solidFill>
            <a:srgbClr val="267C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58368" y="6199632"/>
            <a:ext cx="228600" cy="41148"/>
          </a:xfrm>
          <a:prstGeom prst="rect">
            <a:avLst/>
          </a:prstGeom>
          <a:solidFill>
            <a:srgbClr val="B45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960120" y="6199632"/>
            <a:ext cx="228600" cy="41148"/>
          </a:xfrm>
          <a:prstGeom prst="rect">
            <a:avLst/>
          </a:prstGeom>
          <a:solidFill>
            <a:srgbClr val="C599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261872" y="6199632"/>
            <a:ext cx="228600" cy="41148"/>
          </a:xfrm>
          <a:prstGeom prst="rect">
            <a:avLst/>
          </a:prstGeom>
          <a:solidFill>
            <a:srgbClr val="6B7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 y="1508760"/>
            <a:ext cx="3657600" cy="365760"/>
          </a:xfrm>
          <a:prstGeom prst="rect">
            <a:avLst/>
          </a:prstGeom>
          <a:noFill/>
        </p:spPr>
        <p:txBody>
          <a:bodyPr wrap="square">
            <a:spAutoFit/>
          </a:bodyPr>
          <a:lstStyle/>
          <a:p>
            <a:pPr algn="l">
              <a:defRPr sz="1900" b="1">
                <a:solidFill>
                  <a:srgbClr val="185358"/>
                </a:solidFill>
                <a:latin typeface="Aptos"/>
              </a:defRPr>
            </a:pPr>
            <a:r>
              <a:t>Tohono O’odham Nation</a:t>
            </a:r>
          </a:p>
        </p:txBody>
      </p:sp>
      <p:sp>
        <p:nvSpPr>
          <p:cNvPr id="11" name="TextBox 10"/>
          <p:cNvSpPr txBox="1"/>
          <p:nvPr/>
        </p:nvSpPr>
        <p:spPr>
          <a:xfrm>
            <a:off x="822960" y="1920240"/>
            <a:ext cx="5029200" cy="731520"/>
          </a:xfrm>
          <a:prstGeom prst="rect">
            <a:avLst/>
          </a:prstGeom>
          <a:noFill/>
        </p:spPr>
        <p:txBody>
          <a:bodyPr wrap="square">
            <a:spAutoFit/>
          </a:bodyPr>
          <a:lstStyle/>
          <a:p>
            <a:pPr algn="l">
              <a:defRPr sz="1600" b="0">
                <a:solidFill>
                  <a:srgbClr val="583D30"/>
                </a:solidFill>
                <a:latin typeface="Aptos"/>
              </a:defRPr>
            </a:pPr>
            <a:r>
              <a:t>History &amp; Culture • About the Nation • Cultural Center &amp; Museum</a:t>
            </a:r>
          </a:p>
        </p:txBody>
      </p:sp>
      <p:sp>
        <p:nvSpPr>
          <p:cNvPr id="12" name="TextBox 11"/>
          <p:cNvSpPr txBox="1"/>
          <p:nvPr/>
        </p:nvSpPr>
        <p:spPr>
          <a:xfrm>
            <a:off x="822960" y="2880360"/>
            <a:ext cx="3657600" cy="365760"/>
          </a:xfrm>
          <a:prstGeom prst="rect">
            <a:avLst/>
          </a:prstGeom>
          <a:noFill/>
        </p:spPr>
        <p:txBody>
          <a:bodyPr wrap="square">
            <a:spAutoFit/>
          </a:bodyPr>
          <a:lstStyle/>
          <a:p>
            <a:pPr algn="l">
              <a:defRPr sz="1900" b="1">
                <a:solidFill>
                  <a:srgbClr val="B45B3D"/>
                </a:solidFill>
                <a:latin typeface="Aptos"/>
              </a:defRPr>
            </a:pPr>
            <a:r>
              <a:t>Pascua Yaqui Tribe</a:t>
            </a:r>
          </a:p>
        </p:txBody>
      </p:sp>
      <p:sp>
        <p:nvSpPr>
          <p:cNvPr id="13" name="TextBox 12"/>
          <p:cNvSpPr txBox="1"/>
          <p:nvPr/>
        </p:nvSpPr>
        <p:spPr>
          <a:xfrm>
            <a:off x="822960" y="3291840"/>
            <a:ext cx="5029200" cy="731520"/>
          </a:xfrm>
          <a:prstGeom prst="rect">
            <a:avLst/>
          </a:prstGeom>
          <a:noFill/>
        </p:spPr>
        <p:txBody>
          <a:bodyPr wrap="square">
            <a:spAutoFit/>
          </a:bodyPr>
          <a:lstStyle/>
          <a:p>
            <a:pPr algn="l">
              <a:defRPr sz="1600" b="0">
                <a:solidFill>
                  <a:srgbClr val="583D30"/>
                </a:solidFill>
                <a:latin typeface="Aptos"/>
              </a:defRPr>
            </a:pPr>
            <a:r>
              <a:t>Culture • Yaqui Ceremonies • Visitor/Ceremony information</a:t>
            </a:r>
          </a:p>
        </p:txBody>
      </p:sp>
      <p:sp>
        <p:nvSpPr>
          <p:cNvPr id="14" name="TextBox 13"/>
          <p:cNvSpPr txBox="1"/>
          <p:nvPr/>
        </p:nvSpPr>
        <p:spPr>
          <a:xfrm>
            <a:off x="822960" y="4251960"/>
            <a:ext cx="3657600" cy="365760"/>
          </a:xfrm>
          <a:prstGeom prst="rect">
            <a:avLst/>
          </a:prstGeom>
          <a:noFill/>
        </p:spPr>
        <p:txBody>
          <a:bodyPr wrap="square">
            <a:spAutoFit/>
          </a:bodyPr>
          <a:lstStyle/>
          <a:p>
            <a:pPr algn="l">
              <a:defRPr sz="1900" b="1">
                <a:solidFill>
                  <a:srgbClr val="6B7F5E"/>
                </a:solidFill>
                <a:latin typeface="Aptos"/>
              </a:defRPr>
            </a:pPr>
            <a:r>
              <a:t>Arizona State Museum</a:t>
            </a:r>
          </a:p>
        </p:txBody>
      </p:sp>
      <p:sp>
        <p:nvSpPr>
          <p:cNvPr id="15" name="TextBox 14"/>
          <p:cNvSpPr txBox="1"/>
          <p:nvPr/>
        </p:nvSpPr>
        <p:spPr>
          <a:xfrm>
            <a:off x="822960" y="4663440"/>
            <a:ext cx="5120640" cy="914400"/>
          </a:xfrm>
          <a:prstGeom prst="rect">
            <a:avLst/>
          </a:prstGeom>
          <a:noFill/>
        </p:spPr>
        <p:txBody>
          <a:bodyPr wrap="square">
            <a:spAutoFit/>
          </a:bodyPr>
          <a:lstStyle/>
          <a:p>
            <a:pPr algn="l">
              <a:defRPr sz="1600" b="0">
                <a:solidFill>
                  <a:srgbClr val="583D30"/>
                </a:solidFill>
                <a:latin typeface="Aptos"/>
              </a:defRPr>
            </a:pPr>
            <a:r>
              <a:t>O’odham basketry and museum collections used only as background learning—not as designs for participants to copy.</a:t>
            </a:r>
          </a:p>
        </p:txBody>
      </p:sp>
      <p:sp>
        <p:nvSpPr>
          <p:cNvPr id="16" name="Rounded Rectangle 15"/>
          <p:cNvSpPr/>
          <p:nvPr/>
        </p:nvSpPr>
        <p:spPr>
          <a:xfrm>
            <a:off x="6492240" y="1554480"/>
            <a:ext cx="4709160" cy="4114800"/>
          </a:xfrm>
          <a:prstGeom prst="roundRect">
            <a:avLst/>
          </a:prstGeom>
          <a:solidFill>
            <a:srgbClr val="FFFFFF"/>
          </a:solidFill>
          <a:ln w="20320">
            <a:solidFill>
              <a:srgbClr val="C5994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693407" y="1719072"/>
            <a:ext cx="4306824" cy="384048"/>
          </a:xfrm>
          <a:prstGeom prst="rect">
            <a:avLst/>
          </a:prstGeom>
          <a:noFill/>
        </p:spPr>
        <p:txBody>
          <a:bodyPr wrap="square">
            <a:spAutoFit/>
          </a:bodyPr>
          <a:lstStyle/>
          <a:p>
            <a:pPr algn="l">
              <a:defRPr sz="1800" b="1">
                <a:solidFill>
                  <a:srgbClr val="C59943"/>
                </a:solidFill>
                <a:latin typeface="Aptos"/>
              </a:defRPr>
            </a:pPr>
            <a:r>
              <a:t>FACILITATION REMINDER</a:t>
            </a:r>
          </a:p>
        </p:txBody>
      </p:sp>
      <p:sp>
        <p:nvSpPr>
          <p:cNvPr id="18" name="TextBox 17"/>
          <p:cNvSpPr txBox="1"/>
          <p:nvPr/>
        </p:nvSpPr>
        <p:spPr>
          <a:xfrm>
            <a:off x="6693407" y="2194560"/>
            <a:ext cx="4306824" cy="3310128"/>
          </a:xfrm>
          <a:prstGeom prst="rect">
            <a:avLst/>
          </a:prstGeom>
          <a:noFill/>
        </p:spPr>
        <p:txBody>
          <a:bodyPr wrap="square">
            <a:spAutoFit/>
          </a:bodyPr>
          <a:lstStyle/>
          <a:p>
            <a:pPr algn="l">
              <a:defRPr sz="1500" b="0">
                <a:solidFill>
                  <a:srgbClr val="583D30"/>
                </a:solidFill>
                <a:latin typeface="Aptos"/>
              </a:defRPr>
            </a:pPr>
            <a:r>
              <a:t>Keep the cultural section brief and accurate. Center living communities. Avoid presenting one symbol as meaning the same thing across all Indigenous peoples. Encourage participants to create personal symbols from their own memories, values, family, and relationship to place.</a:t>
            </a:r>
          </a:p>
        </p:txBody>
      </p:sp>
      <p:sp>
        <p:nvSpPr>
          <p:cNvPr id="19" name="TextBox 18"/>
          <p:cNvSpPr txBox="1"/>
          <p:nvPr/>
        </p:nvSpPr>
        <p:spPr>
          <a:xfrm>
            <a:off x="502920" y="6473952"/>
            <a:ext cx="11155680" cy="228600"/>
          </a:xfrm>
          <a:prstGeom prst="rect">
            <a:avLst/>
          </a:prstGeom>
          <a:noFill/>
        </p:spPr>
        <p:txBody>
          <a:bodyPr wrap="none">
            <a:spAutoFit/>
          </a:bodyPr>
          <a:lstStyle/>
          <a:p>
            <a:pPr algn="ctr">
              <a:defRPr sz="1000">
                <a:solidFill>
                  <a:srgbClr val="583D30"/>
                </a:solidFill>
                <a:latin typeface="Aptos"/>
              </a:defRPr>
            </a:pPr>
            <a:r>
              <a:t>Creative Storyteller Studio Café • Facilitator reference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